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7" r:id="rId2"/>
    <p:sldId id="258" r:id="rId3"/>
    <p:sldId id="299" r:id="rId4"/>
    <p:sldId id="296" r:id="rId5"/>
    <p:sldId id="289" r:id="rId6"/>
    <p:sldId id="297" r:id="rId7"/>
    <p:sldId id="290" r:id="rId8"/>
    <p:sldId id="292" r:id="rId9"/>
    <p:sldId id="259" r:id="rId10"/>
    <p:sldId id="260" r:id="rId11"/>
    <p:sldId id="261" r:id="rId12"/>
    <p:sldId id="262" r:id="rId13"/>
    <p:sldId id="266" r:id="rId14"/>
    <p:sldId id="267" r:id="rId15"/>
    <p:sldId id="278" r:id="rId16"/>
    <p:sldId id="293" r:id="rId17"/>
    <p:sldId id="268" r:id="rId18"/>
    <p:sldId id="269" r:id="rId19"/>
    <p:sldId id="281" r:id="rId20"/>
    <p:sldId id="271" r:id="rId21"/>
    <p:sldId id="272" r:id="rId22"/>
    <p:sldId id="282" r:id="rId23"/>
    <p:sldId id="273" r:id="rId24"/>
    <p:sldId id="294" r:id="rId25"/>
    <p:sldId id="283" r:id="rId26"/>
    <p:sldId id="274" r:id="rId27"/>
    <p:sldId id="284" r:id="rId28"/>
    <p:sldId id="275" r:id="rId29"/>
    <p:sldId id="295" r:id="rId30"/>
    <p:sldId id="285" r:id="rId31"/>
    <p:sldId id="276" r:id="rId32"/>
    <p:sldId id="286" r:id="rId33"/>
    <p:sldId id="277" r:id="rId34"/>
    <p:sldId id="287" r:id="rId35"/>
    <p:sldId id="288" r:id="rId36"/>
    <p:sldId id="280" r:id="rId3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780" autoAdjust="0"/>
    <p:restoredTop sz="94660"/>
  </p:normalViewPr>
  <p:slideViewPr>
    <p:cSldViewPr snapToGrid="0">
      <p:cViewPr varScale="1">
        <p:scale>
          <a:sx n="63" d="100"/>
          <a:sy n="63" d="100"/>
        </p:scale>
        <p:origin x="22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lvl1pPr>
              <a:defRPr/>
            </a:lvl1pPr>
          </a:lstStyle>
          <a:p>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a:lvl1pPr>
          </a:lstStyle>
          <a:p>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E30EEC4E-A4BD-4283-93D6-3E02CF18AA15}" type="slidenum">
              <a:rPr lang="en-US"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277436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lvl1pPr>
              <a:defRPr/>
            </a:lvl1pPr>
          </a:lstStyle>
          <a:p>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a:lvl1pPr>
          </a:lstStyle>
          <a:p>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24D3215A-4503-43E3-971D-FACD0B3712A1}" type="slidenum">
              <a:rPr lang="en-US"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00449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686800" y="609600"/>
            <a:ext cx="2590800" cy="5486400"/>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914400" y="609600"/>
            <a:ext cx="7569200" cy="5486400"/>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lvl1pPr>
              <a:defRPr/>
            </a:lvl1pPr>
          </a:lstStyle>
          <a:p>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a:lvl1pPr>
          </a:lstStyle>
          <a:p>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B0B9AB6E-B242-4765-93B6-1309C07CA2ED}" type="slidenum">
              <a:rPr lang="en-US"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996502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lvl1pPr>
              <a:defRPr/>
            </a:lvl1pPr>
          </a:lstStyle>
          <a:p>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a:lvl1pPr>
          </a:lstStyle>
          <a:p>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8064831B-2208-412E-8E79-0C2374613E08}" type="slidenum">
              <a:rPr lang="en-US"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502076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1" y="1709739"/>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defRPr/>
            </a:lvl1pPr>
          </a:lstStyle>
          <a:p>
            <a:endParaRPr lang="en-US" altLang="he-IL">
              <a:solidFill>
                <a:srgbClr val="000000"/>
              </a:solidFill>
            </a:endParaRPr>
          </a:p>
        </p:txBody>
      </p:sp>
      <p:sp>
        <p:nvSpPr>
          <p:cNvPr id="5" name="מציין מיקום של כותרת תחתונה 4"/>
          <p:cNvSpPr>
            <a:spLocks noGrp="1"/>
          </p:cNvSpPr>
          <p:nvPr>
            <p:ph type="ftr" sz="quarter" idx="11"/>
          </p:nvPr>
        </p:nvSpPr>
        <p:spPr/>
        <p:txBody>
          <a:bodyPr/>
          <a:lstStyle>
            <a:lvl1pPr>
              <a:defRPr/>
            </a:lvl1pPr>
          </a:lstStyle>
          <a:p>
            <a:endParaRPr lang="en-US" altLang="he-IL">
              <a:solidFill>
                <a:srgbClr val="000000"/>
              </a:solidFill>
            </a:endParaRPr>
          </a:p>
        </p:txBody>
      </p:sp>
      <p:sp>
        <p:nvSpPr>
          <p:cNvPr id="6" name="מציין מיקום של מספר שקופית 5"/>
          <p:cNvSpPr>
            <a:spLocks noGrp="1"/>
          </p:cNvSpPr>
          <p:nvPr>
            <p:ph type="sldNum" sz="quarter" idx="12"/>
          </p:nvPr>
        </p:nvSpPr>
        <p:spPr/>
        <p:txBody>
          <a:bodyPr/>
          <a:lstStyle>
            <a:lvl1pPr>
              <a:defRPr/>
            </a:lvl1pPr>
          </a:lstStyle>
          <a:p>
            <a:fld id="{E5E2EABC-F4E9-4A67-96D7-2B09C7773162}" type="slidenum">
              <a:rPr lang="en-US"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911001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914400" y="1981200"/>
            <a:ext cx="5080000" cy="41148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97600" y="1981200"/>
            <a:ext cx="5080000" cy="41148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lvl1pPr>
              <a:defRPr/>
            </a:lvl1pPr>
          </a:lstStyle>
          <a:p>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a:lvl1pPr>
          </a:lstStyle>
          <a:p>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8BDA986D-19BE-414D-8EDD-2A0CF303E49D}" type="slidenum">
              <a:rPr lang="en-US"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334869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40317" y="365126"/>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40318" y="2505075"/>
            <a:ext cx="5158316"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71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lvl1pPr>
              <a:defRPr/>
            </a:lvl1pPr>
          </a:lstStyle>
          <a:p>
            <a:endParaRPr lang="en-US" altLang="he-IL">
              <a:solidFill>
                <a:srgbClr val="000000"/>
              </a:solidFill>
            </a:endParaRPr>
          </a:p>
        </p:txBody>
      </p:sp>
      <p:sp>
        <p:nvSpPr>
          <p:cNvPr id="8" name="מציין מיקום של כותרת תחתונה 7"/>
          <p:cNvSpPr>
            <a:spLocks noGrp="1"/>
          </p:cNvSpPr>
          <p:nvPr>
            <p:ph type="ftr" sz="quarter" idx="11"/>
          </p:nvPr>
        </p:nvSpPr>
        <p:spPr/>
        <p:txBody>
          <a:bodyPr/>
          <a:lstStyle>
            <a:lvl1pPr>
              <a:defRPr/>
            </a:lvl1pPr>
          </a:lstStyle>
          <a:p>
            <a:endParaRPr lang="en-US" altLang="he-IL">
              <a:solidFill>
                <a:srgbClr val="000000"/>
              </a:solidFill>
            </a:endParaRPr>
          </a:p>
        </p:txBody>
      </p:sp>
      <p:sp>
        <p:nvSpPr>
          <p:cNvPr id="9" name="מציין מיקום של מספר שקופית 8"/>
          <p:cNvSpPr>
            <a:spLocks noGrp="1"/>
          </p:cNvSpPr>
          <p:nvPr>
            <p:ph type="sldNum" sz="quarter" idx="12"/>
          </p:nvPr>
        </p:nvSpPr>
        <p:spPr/>
        <p:txBody>
          <a:bodyPr/>
          <a:lstStyle>
            <a:lvl1pPr>
              <a:defRPr/>
            </a:lvl1pPr>
          </a:lstStyle>
          <a:p>
            <a:fld id="{B14D155D-34EE-448E-84E2-B2277C50B8C7}" type="slidenum">
              <a:rPr lang="en-US"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015980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lvl1pPr>
              <a:defRPr/>
            </a:lvl1pPr>
          </a:lstStyle>
          <a:p>
            <a:endParaRPr lang="en-US" altLang="he-IL">
              <a:solidFill>
                <a:srgbClr val="000000"/>
              </a:solidFill>
            </a:endParaRPr>
          </a:p>
        </p:txBody>
      </p:sp>
      <p:sp>
        <p:nvSpPr>
          <p:cNvPr id="4" name="מציין מיקום של כותרת תחתונה 3"/>
          <p:cNvSpPr>
            <a:spLocks noGrp="1"/>
          </p:cNvSpPr>
          <p:nvPr>
            <p:ph type="ftr" sz="quarter" idx="11"/>
          </p:nvPr>
        </p:nvSpPr>
        <p:spPr/>
        <p:txBody>
          <a:bodyPr/>
          <a:lstStyle>
            <a:lvl1pPr>
              <a:defRPr/>
            </a:lvl1pPr>
          </a:lstStyle>
          <a:p>
            <a:endParaRPr lang="en-US" altLang="he-IL">
              <a:solidFill>
                <a:srgbClr val="000000"/>
              </a:solidFill>
            </a:endParaRPr>
          </a:p>
        </p:txBody>
      </p:sp>
      <p:sp>
        <p:nvSpPr>
          <p:cNvPr id="5" name="מציין מיקום של מספר שקופית 4"/>
          <p:cNvSpPr>
            <a:spLocks noGrp="1"/>
          </p:cNvSpPr>
          <p:nvPr>
            <p:ph type="sldNum" sz="quarter" idx="12"/>
          </p:nvPr>
        </p:nvSpPr>
        <p:spPr/>
        <p:txBody>
          <a:bodyPr/>
          <a:lstStyle>
            <a:lvl1pPr>
              <a:defRPr/>
            </a:lvl1pPr>
          </a:lstStyle>
          <a:p>
            <a:fld id="{2AE52A3C-0187-4413-BC2D-B84135638D71}" type="slidenum">
              <a:rPr lang="en-US"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47200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lvl1pPr>
              <a:defRPr/>
            </a:lvl1pPr>
          </a:lstStyle>
          <a:p>
            <a:endParaRPr lang="en-US" altLang="he-IL">
              <a:solidFill>
                <a:srgbClr val="000000"/>
              </a:solidFill>
            </a:endParaRPr>
          </a:p>
        </p:txBody>
      </p:sp>
      <p:sp>
        <p:nvSpPr>
          <p:cNvPr id="3" name="מציין מיקום של כותרת תחתונה 2"/>
          <p:cNvSpPr>
            <a:spLocks noGrp="1"/>
          </p:cNvSpPr>
          <p:nvPr>
            <p:ph type="ftr" sz="quarter" idx="11"/>
          </p:nvPr>
        </p:nvSpPr>
        <p:spPr/>
        <p:txBody>
          <a:bodyPr/>
          <a:lstStyle>
            <a:lvl1pPr>
              <a:defRPr/>
            </a:lvl1pPr>
          </a:lstStyle>
          <a:p>
            <a:endParaRPr lang="en-US" altLang="he-IL">
              <a:solidFill>
                <a:srgbClr val="000000"/>
              </a:solidFill>
            </a:endParaRPr>
          </a:p>
        </p:txBody>
      </p:sp>
      <p:sp>
        <p:nvSpPr>
          <p:cNvPr id="4" name="מציין מיקום של מספר שקופית 3"/>
          <p:cNvSpPr>
            <a:spLocks noGrp="1"/>
          </p:cNvSpPr>
          <p:nvPr>
            <p:ph type="sldNum" sz="quarter" idx="12"/>
          </p:nvPr>
        </p:nvSpPr>
        <p:spPr/>
        <p:txBody>
          <a:bodyPr/>
          <a:lstStyle>
            <a:lvl1pPr>
              <a:defRPr/>
            </a:lvl1pPr>
          </a:lstStyle>
          <a:p>
            <a:fld id="{D929330A-ED40-48C3-A272-2280E8ACB843}" type="slidenum">
              <a:rPr lang="en-US"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1363583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40318" y="457200"/>
            <a:ext cx="393276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a:lvl1pPr>
          </a:lstStyle>
          <a:p>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a:lvl1pPr>
          </a:lstStyle>
          <a:p>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838A6915-FE57-4FB9-9B30-58C92FE7E23B}" type="slidenum">
              <a:rPr lang="en-US"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057653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40318" y="457200"/>
            <a:ext cx="393276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lvl1pPr>
              <a:defRPr/>
            </a:lvl1pPr>
          </a:lstStyle>
          <a:p>
            <a:endParaRPr lang="en-US" altLang="he-IL">
              <a:solidFill>
                <a:srgbClr val="000000"/>
              </a:solidFill>
            </a:endParaRPr>
          </a:p>
        </p:txBody>
      </p:sp>
      <p:sp>
        <p:nvSpPr>
          <p:cNvPr id="6" name="מציין מיקום של כותרת תחתונה 5"/>
          <p:cNvSpPr>
            <a:spLocks noGrp="1"/>
          </p:cNvSpPr>
          <p:nvPr>
            <p:ph type="ftr" sz="quarter" idx="11"/>
          </p:nvPr>
        </p:nvSpPr>
        <p:spPr/>
        <p:txBody>
          <a:bodyPr/>
          <a:lstStyle>
            <a:lvl1pPr>
              <a:defRPr/>
            </a:lvl1pPr>
          </a:lstStyle>
          <a:p>
            <a:endParaRPr lang="en-US" altLang="he-IL">
              <a:solidFill>
                <a:srgbClr val="000000"/>
              </a:solidFill>
            </a:endParaRPr>
          </a:p>
        </p:txBody>
      </p:sp>
      <p:sp>
        <p:nvSpPr>
          <p:cNvPr id="7" name="מציין מיקום של מספר שקופית 6"/>
          <p:cNvSpPr>
            <a:spLocks noGrp="1"/>
          </p:cNvSpPr>
          <p:nvPr>
            <p:ph type="sldNum" sz="quarter" idx="12"/>
          </p:nvPr>
        </p:nvSpPr>
        <p:spPr/>
        <p:txBody>
          <a:bodyPr/>
          <a:lstStyle>
            <a:lvl1pPr>
              <a:defRPr/>
            </a:lvl1pPr>
          </a:lstStyle>
          <a:p>
            <a:fld id="{0CA5B301-8D88-4AE9-A3DC-82A77EE5430B}" type="slidenum">
              <a:rPr lang="en-US" altLang="he-IL">
                <a:solidFill>
                  <a:srgbClr val="000000"/>
                </a:solidFill>
              </a:rPr>
              <a:pPr/>
              <a:t>‹#›</a:t>
            </a:fld>
            <a:endParaRPr lang="en-US" altLang="he-IL">
              <a:solidFill>
                <a:srgbClr val="000000"/>
              </a:solidFill>
            </a:endParaRPr>
          </a:p>
        </p:txBody>
      </p:sp>
    </p:spTree>
    <p:extLst>
      <p:ext uri="{BB962C8B-B14F-4D97-AF65-F5344CB8AC3E}">
        <p14:creationId xmlns:p14="http://schemas.microsoft.com/office/powerpoint/2010/main" val="2319451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33FF"/>
            </a:gs>
            <a:gs pos="100000">
              <a:srgbClr val="99CC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altLang="he-IL"/>
              <a:t>לחץ כדי לערוך סגנון כותרת של תבנית בסיס</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altLang="he-IL"/>
              <a:t>לחץ כדי לערוך סגנונות טקסט של תבנית בסיס</a:t>
            </a:r>
          </a:p>
          <a:p>
            <a:pPr lvl="1"/>
            <a:r>
              <a:rPr lang="he-IL" altLang="he-IL"/>
              <a:t>רמה שנייה</a:t>
            </a:r>
          </a:p>
          <a:p>
            <a:pPr lvl="2"/>
            <a:r>
              <a:rPr lang="he-IL" altLang="he-IL"/>
              <a:t>רמה שלישית</a:t>
            </a:r>
          </a:p>
          <a:p>
            <a:pPr lvl="3"/>
            <a:r>
              <a:rPr lang="he-IL" altLang="he-IL"/>
              <a:t>רמה רביעית</a:t>
            </a:r>
          </a:p>
          <a:p>
            <a:pPr lvl="4"/>
            <a:r>
              <a:rPr lang="he-IL" altLang="he-IL"/>
              <a:t>רמה חמישית</a:t>
            </a:r>
          </a:p>
        </p:txBody>
      </p:sp>
      <p:sp>
        <p:nvSpPr>
          <p:cNvPr id="1028" name="Rectangle 4"/>
          <p:cNvSpPr>
            <a:spLocks noGrp="1" noChangeArrowheads="1"/>
          </p:cNvSpPr>
          <p:nvPr>
            <p:ph type="dt" sz="half" idx="2"/>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he-IL">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he-IL">
              <a:solidFill>
                <a:srgbClr val="000000"/>
              </a:solidFill>
            </a:endParaRPr>
          </a:p>
        </p:txBody>
      </p:sp>
      <p:sp>
        <p:nvSpPr>
          <p:cNvPr id="1030" name="Rectangle 6"/>
          <p:cNvSpPr>
            <a:spLocks noGrp="1" noChangeArrowheads="1"/>
          </p:cNvSpPr>
          <p:nvPr>
            <p:ph type="sldNum" sz="quarter" idx="4"/>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fld id="{5C54C41A-5CC4-4E2C-9F9F-6E48A0F12624}" type="slidenum">
              <a:rPr lang="en-US" altLang="he-IL">
                <a:solidFill>
                  <a:srgbClr val="000000"/>
                </a:solidFill>
              </a:rPr>
              <a:pPr fontAlgn="base">
                <a:spcBef>
                  <a:spcPct val="0"/>
                </a:spcBef>
                <a:spcAft>
                  <a:spcPct val="0"/>
                </a:spcAft>
              </a:pPr>
              <a:t>‹#›</a:t>
            </a:fld>
            <a:endParaRPr lang="en-US" altLang="he-IL">
              <a:solidFill>
                <a:srgbClr val="000000"/>
              </a:solidFill>
            </a:endParaRPr>
          </a:p>
        </p:txBody>
      </p:sp>
      <p:sp>
        <p:nvSpPr>
          <p:cNvPr id="1031" name="Rectangle 7"/>
          <p:cNvSpPr>
            <a:spLocks noChangeArrowheads="1"/>
          </p:cNvSpPr>
          <p:nvPr userDrawn="1"/>
        </p:nvSpPr>
        <p:spPr bwMode="auto">
          <a:xfrm>
            <a:off x="203200" y="228600"/>
            <a:ext cx="11785600" cy="6477000"/>
          </a:xfrm>
          <a:prstGeom prst="rect">
            <a:avLst/>
          </a:prstGeom>
          <a:noFill/>
          <a:ln w="66675" cmpd="thickThin">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e-IL" sz="2400">
              <a:solidFill>
                <a:srgbClr val="000000"/>
              </a:solidFill>
            </a:endParaRPr>
          </a:p>
        </p:txBody>
      </p:sp>
    </p:spTree>
    <p:extLst>
      <p:ext uri="{BB962C8B-B14F-4D97-AF65-F5344CB8AC3E}">
        <p14:creationId xmlns:p14="http://schemas.microsoft.com/office/powerpoint/2010/main" val="1282805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1" fontAlgn="base">
        <a:spcBef>
          <a:spcPct val="0"/>
        </a:spcBef>
        <a:spcAft>
          <a:spcPct val="0"/>
        </a:spcAft>
        <a:defRPr sz="4400" kern="1200">
          <a:solidFill>
            <a:schemeClr val="tx2"/>
          </a:solidFill>
          <a:latin typeface="+mj-lt"/>
          <a:ea typeface="+mj-ea"/>
          <a:cs typeface="+mj-cs"/>
        </a:defRPr>
      </a:lvl1pPr>
      <a:lvl2pPr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2pPr>
      <a:lvl3pPr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3pPr>
      <a:lvl4pPr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4pPr>
      <a:lvl5pPr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5pPr>
      <a:lvl6pPr marL="4572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6pPr>
      <a:lvl7pPr marL="9144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7pPr>
      <a:lvl8pPr marL="13716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8pPr>
      <a:lvl9pPr marL="18288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9pPr>
    </p:titleStyle>
    <p:bodyStyle>
      <a:lvl1pPr marL="342900" indent="-342900" algn="r" rtl="1" fontAlgn="base">
        <a:spcBef>
          <a:spcPct val="20000"/>
        </a:spcBef>
        <a:spcAft>
          <a:spcPct val="0"/>
        </a:spcAft>
        <a:buChar char="•"/>
        <a:defRPr sz="3200" kern="1200">
          <a:solidFill>
            <a:schemeClr val="tx1"/>
          </a:solidFill>
          <a:latin typeface="+mn-lt"/>
          <a:ea typeface="+mn-ea"/>
          <a:cs typeface="+mn-cs"/>
        </a:defRPr>
      </a:lvl1pPr>
      <a:lvl2pPr marL="742950" indent="-285750" algn="r" rtl="1" fontAlgn="base">
        <a:spcBef>
          <a:spcPct val="20000"/>
        </a:spcBef>
        <a:spcAft>
          <a:spcPct val="0"/>
        </a:spcAft>
        <a:buChar char="–"/>
        <a:defRPr sz="2800" kern="1200">
          <a:solidFill>
            <a:schemeClr val="tx1"/>
          </a:solidFill>
          <a:latin typeface="+mn-lt"/>
          <a:ea typeface="+mn-ea"/>
          <a:cs typeface="+mn-cs"/>
        </a:defRPr>
      </a:lvl2pPr>
      <a:lvl3pPr marL="1143000" indent="-228600" algn="r" rtl="1" fontAlgn="base">
        <a:spcBef>
          <a:spcPct val="20000"/>
        </a:spcBef>
        <a:spcAft>
          <a:spcPct val="0"/>
        </a:spcAft>
        <a:buChar char="•"/>
        <a:defRPr sz="2400" kern="1200">
          <a:solidFill>
            <a:schemeClr val="tx1"/>
          </a:solidFill>
          <a:latin typeface="+mn-lt"/>
          <a:ea typeface="+mn-ea"/>
          <a:cs typeface="+mn-cs"/>
        </a:defRPr>
      </a:lvl3pPr>
      <a:lvl4pPr marL="1600200" indent="-228600" algn="r" rtl="1" fontAlgn="base">
        <a:spcBef>
          <a:spcPct val="20000"/>
        </a:spcBef>
        <a:spcAft>
          <a:spcPct val="0"/>
        </a:spcAft>
        <a:buChar char="–"/>
        <a:defRPr sz="2000" kern="1200">
          <a:solidFill>
            <a:schemeClr val="tx1"/>
          </a:solidFill>
          <a:latin typeface="+mn-lt"/>
          <a:ea typeface="+mn-ea"/>
          <a:cs typeface="+mn-cs"/>
        </a:defRPr>
      </a:lvl4pPr>
      <a:lvl5pPr marL="2057400" indent="-228600" algn="r" rtl="1" fontAlgn="base">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8000" contrast="-78000"/>
                    </a14:imgEffect>
                  </a14:imgLayer>
                </a14:imgProps>
              </a:ext>
              <a:ext uri="{28A0092B-C50C-407E-A947-70E740481C1C}">
                <a14:useLocalDpi xmlns:a14="http://schemas.microsoft.com/office/drawing/2010/main" val="0"/>
              </a:ext>
            </a:extLst>
          </a:blip>
          <a:srcRect b="1186"/>
          <a:stretch/>
        </p:blipFill>
        <p:spPr>
          <a:xfrm>
            <a:off x="4002316" y="299358"/>
            <a:ext cx="4401456" cy="3261916"/>
          </a:xfrm>
          <a:prstGeom prst="rect">
            <a:avLst/>
          </a:prstGeom>
          <a:effectLst>
            <a:outerShdw blurRad="50800" dist="50800" dir="5400000" algn="ctr" rotWithShape="0">
              <a:srgbClr val="000000"/>
            </a:outerShdw>
          </a:effectLst>
        </p:spPr>
      </p:pic>
      <p:sp>
        <p:nvSpPr>
          <p:cNvPr id="28676" name="Rectangle 4"/>
          <p:cNvSpPr>
            <a:spLocks noChangeArrowheads="1"/>
          </p:cNvSpPr>
          <p:nvPr/>
        </p:nvSpPr>
        <p:spPr bwMode="auto">
          <a:xfrm>
            <a:off x="2209800" y="2057400"/>
            <a:ext cx="7924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cs typeface="Times New Roman (Hebrew)" panose="02020603050405020304" pitchFamily="18" charset="0"/>
              </a:defRPr>
            </a:lvl1pPr>
            <a:lvl2pPr>
              <a:defRPr sz="2400">
                <a:solidFill>
                  <a:schemeClr val="tx1"/>
                </a:solidFill>
                <a:latin typeface="Times New Roman" panose="02020603050405020304" pitchFamily="18" charset="0"/>
                <a:cs typeface="Times New Roman (Hebrew)" panose="02020603050405020304" pitchFamily="18" charset="0"/>
              </a:defRPr>
            </a:lvl2pPr>
            <a:lvl3pPr>
              <a:defRPr sz="2400">
                <a:solidFill>
                  <a:schemeClr val="tx1"/>
                </a:solidFill>
                <a:latin typeface="Times New Roman" panose="02020603050405020304" pitchFamily="18" charset="0"/>
                <a:cs typeface="Times New Roman (Hebrew)" panose="02020603050405020304" pitchFamily="18" charset="0"/>
              </a:defRPr>
            </a:lvl3pPr>
            <a:lvl4pPr>
              <a:defRPr sz="2400">
                <a:solidFill>
                  <a:schemeClr val="tx1"/>
                </a:solidFill>
                <a:latin typeface="Times New Roman" panose="02020603050405020304" pitchFamily="18" charset="0"/>
                <a:cs typeface="Times New Roman (Hebrew)" panose="02020603050405020304" pitchFamily="18" charset="0"/>
              </a:defRPr>
            </a:lvl4pPr>
            <a:lvl5pPr>
              <a:defRPr sz="2400">
                <a:solidFill>
                  <a:schemeClr val="tx1"/>
                </a:solidFill>
                <a:latin typeface="Times New Roman" panose="02020603050405020304" pitchFamily="18" charset="0"/>
                <a:cs typeface="Times New Roman (Hebrew)"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cs typeface="Times New Roman (Hebrew)"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cs typeface="Times New Roman (Hebrew)"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cs typeface="Times New Roman (Hebrew)"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cs typeface="Times New Roman (Hebrew)" panose="02020603050405020304" pitchFamily="18" charset="0"/>
              </a:defRPr>
            </a:lvl9pPr>
          </a:lstStyle>
          <a:p>
            <a:pPr algn="ctr" fontAlgn="base">
              <a:spcBef>
                <a:spcPct val="0"/>
              </a:spcBef>
              <a:spcAft>
                <a:spcPct val="0"/>
              </a:spcAft>
            </a:pPr>
            <a:endParaRPr lang="en-US" altLang="he-IL" sz="2800" dirty="0">
              <a:solidFill>
                <a:srgbClr val="000000"/>
              </a:solidFill>
            </a:endParaRPr>
          </a:p>
        </p:txBody>
      </p:sp>
      <p:sp>
        <p:nvSpPr>
          <p:cNvPr id="2" name="כותרת 1"/>
          <p:cNvSpPr>
            <a:spLocks noGrp="1"/>
          </p:cNvSpPr>
          <p:nvPr>
            <p:ph type="title"/>
          </p:nvPr>
        </p:nvSpPr>
        <p:spPr/>
        <p:txBody>
          <a:bodyPr/>
          <a:lstStyle/>
          <a:p>
            <a:r>
              <a:rPr lang="he-IL" sz="4800" dirty="0"/>
              <a:t>שרבוט בשתי ידיים כאמצעי מסייע לייצוב והרגעה</a:t>
            </a:r>
          </a:p>
        </p:txBody>
      </p:sp>
      <p:sp>
        <p:nvSpPr>
          <p:cNvPr id="7" name="כותרת 1"/>
          <p:cNvSpPr txBox="1">
            <a:spLocks/>
          </p:cNvSpPr>
          <p:nvPr/>
        </p:nvSpPr>
        <p:spPr bwMode="auto">
          <a:xfrm>
            <a:off x="921660" y="1676396"/>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fontAlgn="base">
              <a:spcBef>
                <a:spcPct val="0"/>
              </a:spcBef>
              <a:spcAft>
                <a:spcPct val="0"/>
              </a:spcAft>
              <a:defRPr sz="4400" kern="1200">
                <a:solidFill>
                  <a:schemeClr val="tx2"/>
                </a:solidFill>
                <a:latin typeface="+mj-lt"/>
                <a:ea typeface="+mj-ea"/>
                <a:cs typeface="+mj-cs"/>
              </a:defRPr>
            </a:lvl1pPr>
            <a:lvl2pPr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2pPr>
            <a:lvl3pPr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3pPr>
            <a:lvl4pPr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4pPr>
            <a:lvl5pPr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5pPr>
            <a:lvl6pPr marL="4572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6pPr>
            <a:lvl7pPr marL="9144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7pPr>
            <a:lvl8pPr marL="13716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8pPr>
            <a:lvl9pPr marL="18288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9pPr>
          </a:lstStyle>
          <a:p>
            <a:r>
              <a:rPr lang="he-IL" sz="4000" dirty="0"/>
              <a:t>שילוב של עקרונות מתוך </a:t>
            </a:r>
            <a:r>
              <a:rPr lang="en-US" sz="4000" dirty="0"/>
              <a:t>EMDR</a:t>
            </a:r>
            <a:endParaRPr lang="he-IL" sz="4000" dirty="0"/>
          </a:p>
          <a:p>
            <a:r>
              <a:rPr lang="he-IL" sz="4000" dirty="0"/>
              <a:t>עם המשגות תאורטיות מגוונות</a:t>
            </a:r>
          </a:p>
        </p:txBody>
      </p:sp>
      <p:sp>
        <p:nvSpPr>
          <p:cNvPr id="8" name="כותרת 1"/>
          <p:cNvSpPr txBox="1">
            <a:spLocks/>
          </p:cNvSpPr>
          <p:nvPr/>
        </p:nvSpPr>
        <p:spPr bwMode="auto">
          <a:xfrm>
            <a:off x="907146" y="3998686"/>
            <a:ext cx="10363200" cy="285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fontAlgn="base">
              <a:spcBef>
                <a:spcPct val="0"/>
              </a:spcBef>
              <a:spcAft>
                <a:spcPct val="0"/>
              </a:spcAft>
              <a:defRPr sz="4400" kern="1200">
                <a:solidFill>
                  <a:schemeClr val="tx2"/>
                </a:solidFill>
                <a:latin typeface="+mj-lt"/>
                <a:ea typeface="+mj-ea"/>
                <a:cs typeface="+mj-cs"/>
              </a:defRPr>
            </a:lvl1pPr>
            <a:lvl2pPr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2pPr>
            <a:lvl3pPr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3pPr>
            <a:lvl4pPr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4pPr>
            <a:lvl5pPr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5pPr>
            <a:lvl6pPr marL="4572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6pPr>
            <a:lvl7pPr marL="9144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7pPr>
            <a:lvl8pPr marL="13716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8pPr>
            <a:lvl9pPr marL="18288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9pPr>
          </a:lstStyle>
          <a:p>
            <a:r>
              <a:rPr lang="he-IL" sz="2800" dirty="0"/>
              <a:t>תהליך הקהיה של תחושות קשות וחיזוק משאבים באמצעות סנכרון בין תנועה היוצרת גירוי בי-לטרלי לבין דימוי חזותי מופשט בצרוף הרחש (צליל חריטת הצבע), באופן חזרתי ו(קצבי) מאפשר תקשורת תקינה וחיזוק </a:t>
            </a:r>
          </a:p>
          <a:p>
            <a:r>
              <a:rPr lang="he-IL" sz="2800" dirty="0"/>
              <a:t>בין חלקי המוח המופעלים ביחד ומובילים ליצירת תהליכי ייצוב, וויסות, שיווי משקל והרגעה לצד שינוי ושיפור של תהליכי למידה.</a:t>
            </a:r>
          </a:p>
          <a:p>
            <a:endParaRPr lang="he-IL" sz="2800" dirty="0"/>
          </a:p>
        </p:txBody>
      </p:sp>
      <p:sp>
        <p:nvSpPr>
          <p:cNvPr id="9" name="כותרת 1"/>
          <p:cNvSpPr txBox="1">
            <a:spLocks/>
          </p:cNvSpPr>
          <p:nvPr/>
        </p:nvSpPr>
        <p:spPr bwMode="auto">
          <a:xfrm>
            <a:off x="963388" y="3236518"/>
            <a:ext cx="10363200" cy="10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fontAlgn="base">
              <a:spcBef>
                <a:spcPct val="0"/>
              </a:spcBef>
              <a:spcAft>
                <a:spcPct val="0"/>
              </a:spcAft>
              <a:defRPr sz="4400" kern="1200">
                <a:solidFill>
                  <a:schemeClr val="tx2"/>
                </a:solidFill>
                <a:latin typeface="+mj-lt"/>
                <a:ea typeface="+mj-ea"/>
                <a:cs typeface="+mj-cs"/>
              </a:defRPr>
            </a:lvl1pPr>
            <a:lvl2pPr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2pPr>
            <a:lvl3pPr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3pPr>
            <a:lvl4pPr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4pPr>
            <a:lvl5pPr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5pPr>
            <a:lvl6pPr marL="4572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6pPr>
            <a:lvl7pPr marL="9144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7pPr>
            <a:lvl8pPr marL="13716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8pPr>
            <a:lvl9pPr marL="1828800" algn="ctr" rtl="1" fontAlgn="base">
              <a:spcBef>
                <a:spcPct val="0"/>
              </a:spcBef>
              <a:spcAft>
                <a:spcPct val="0"/>
              </a:spcAft>
              <a:defRPr sz="4400">
                <a:solidFill>
                  <a:schemeClr val="tx2"/>
                </a:solidFill>
                <a:latin typeface="Times New Roman" panose="02020603050405020304" pitchFamily="18" charset="0"/>
                <a:cs typeface="Times New Roman (Hebrew)" panose="02020603050405020304" pitchFamily="18" charset="0"/>
              </a:defRPr>
            </a:lvl9pPr>
          </a:lstStyle>
          <a:p>
            <a:r>
              <a:rPr lang="he-IL" sz="2800" dirty="0"/>
              <a:t>פותח על ידי תמר חזות וגובש בזמן מלחמת </a:t>
            </a:r>
            <a:r>
              <a:rPr lang="he-IL" sz="2800"/>
              <a:t>לבנון השנייה.</a:t>
            </a:r>
            <a:endParaRPr lang="he-IL" sz="2800" dirty="0"/>
          </a:p>
        </p:txBody>
      </p:sp>
    </p:spTree>
    <p:extLst>
      <p:ext uri="{BB962C8B-B14F-4D97-AF65-F5344CB8AC3E}">
        <p14:creationId xmlns:p14="http://schemas.microsoft.com/office/powerpoint/2010/main" val="2183871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4400" y="221343"/>
            <a:ext cx="10363200" cy="1143000"/>
          </a:xfrm>
        </p:spPr>
        <p:txBody>
          <a:bodyPr/>
          <a:lstStyle/>
          <a:p>
            <a:r>
              <a:rPr lang="he-IL" dirty="0"/>
              <a:t>שרבוט </a:t>
            </a:r>
          </a:p>
        </p:txBody>
      </p:sp>
      <p:pic>
        <p:nvPicPr>
          <p:cNvPr id="4" name="Picture 5" descr="C:\Documents and Settings\Owner\Application Data\Microsoft\Media Catalog\P101025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8788" r="28366" b="6364"/>
          <a:stretch/>
        </p:blipFill>
        <p:spPr bwMode="auto">
          <a:xfrm>
            <a:off x="460830" y="2333171"/>
            <a:ext cx="4749800" cy="422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cuments and Settings\Owner\Application Data\Microsoft\Media Catalog\P1010249.JPG"/>
          <p:cNvPicPr>
            <a:picLocks noChangeAspect="1" noChangeArrowheads="1"/>
          </p:cNvPicPr>
          <p:nvPr/>
        </p:nvPicPr>
        <p:blipFill>
          <a:blip r:embed="rId3" cstate="print">
            <a:extLst>
              <a:ext uri="{28A0092B-C50C-407E-A947-70E740481C1C}">
                <a14:useLocalDpi xmlns:a14="http://schemas.microsoft.com/office/drawing/2010/main" val="0"/>
              </a:ext>
            </a:extLst>
          </a:blip>
          <a:srcRect l="-854" t="1234" r="-3560"/>
          <a:stretch>
            <a:fillRect/>
          </a:stretch>
        </p:blipFill>
        <p:spPr bwMode="auto">
          <a:xfrm>
            <a:off x="5973954" y="2333170"/>
            <a:ext cx="5948562" cy="422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מציין מיקום תוכן 2"/>
          <p:cNvSpPr>
            <a:spLocks noGrp="1"/>
          </p:cNvSpPr>
          <p:nvPr>
            <p:ph idx="1"/>
          </p:nvPr>
        </p:nvSpPr>
        <p:spPr>
          <a:xfrm>
            <a:off x="914400" y="1175658"/>
            <a:ext cx="10363200" cy="794654"/>
          </a:xfrm>
        </p:spPr>
        <p:txBody>
          <a:bodyPr/>
          <a:lstStyle/>
          <a:p>
            <a:pPr algn="ctr"/>
            <a:r>
              <a:rPr lang="he-IL" dirty="0"/>
              <a:t>עיגול זו הצורה הראשונה המובחנת. ממנה נברא העולם, השמש, דמות האדם והחיה.</a:t>
            </a:r>
          </a:p>
          <a:p>
            <a:endParaRPr lang="he-IL" dirty="0"/>
          </a:p>
        </p:txBody>
      </p:sp>
    </p:spTree>
    <p:extLst>
      <p:ext uri="{BB962C8B-B14F-4D97-AF65-F5344CB8AC3E}">
        <p14:creationId xmlns:p14="http://schemas.microsoft.com/office/powerpoint/2010/main" val="3455537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שרבוט </a:t>
            </a:r>
          </a:p>
        </p:txBody>
      </p:sp>
      <p:sp>
        <p:nvSpPr>
          <p:cNvPr id="3" name="מציין מיקום תוכן 2"/>
          <p:cNvSpPr>
            <a:spLocks noGrp="1"/>
          </p:cNvSpPr>
          <p:nvPr>
            <p:ph idx="1"/>
          </p:nvPr>
        </p:nvSpPr>
        <p:spPr>
          <a:xfrm>
            <a:off x="914400" y="1494972"/>
            <a:ext cx="10363200" cy="870857"/>
          </a:xfrm>
        </p:spPr>
        <p:txBody>
          <a:bodyPr/>
          <a:lstStyle/>
          <a:p>
            <a:pPr algn="ctr"/>
            <a:r>
              <a:rPr lang="he-IL" dirty="0"/>
              <a:t>משרבוט לא נשלט לשרבוט נשלט </a:t>
            </a:r>
          </a:p>
          <a:p>
            <a:endParaRPr lang="he-IL" dirty="0"/>
          </a:p>
        </p:txBody>
      </p:sp>
      <p:pic>
        <p:nvPicPr>
          <p:cNvPr id="4" name="Picture 3" descr="C:\Documents and Settings\Owner\Application Data\Microsoft\Media Catalog\P1010295.JPG"/>
          <p:cNvPicPr>
            <a:picLocks noChangeAspect="1" noChangeArrowheads="1"/>
          </p:cNvPicPr>
          <p:nvPr/>
        </p:nvPicPr>
        <p:blipFill>
          <a:blip r:embed="rId2" cstate="print">
            <a:extLst>
              <a:ext uri="{28A0092B-C50C-407E-A947-70E740481C1C}">
                <a14:useLocalDpi xmlns:a14="http://schemas.microsoft.com/office/drawing/2010/main" val="0"/>
              </a:ext>
            </a:extLst>
          </a:blip>
          <a:srcRect l="3703" r="14815" b="4013"/>
          <a:stretch>
            <a:fillRect/>
          </a:stretch>
        </p:blipFill>
        <p:spPr bwMode="auto">
          <a:xfrm>
            <a:off x="1505857" y="2365829"/>
            <a:ext cx="4804088" cy="4244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cuments and Settings\Owner\Application Data\Microsoft\Media Catalog\P1010298.JPG"/>
          <p:cNvPicPr>
            <a:picLocks noChangeAspect="1" noChangeArrowheads="1"/>
          </p:cNvPicPr>
          <p:nvPr/>
        </p:nvPicPr>
        <p:blipFill>
          <a:blip r:embed="rId3" cstate="print">
            <a:extLst>
              <a:ext uri="{28A0092B-C50C-407E-A947-70E740481C1C}">
                <a14:useLocalDpi xmlns:a14="http://schemas.microsoft.com/office/drawing/2010/main" val="0"/>
              </a:ext>
            </a:extLst>
          </a:blip>
          <a:srcRect l="8438" t="3896" r="3798" b="9091"/>
          <a:stretch>
            <a:fillRect/>
          </a:stretch>
        </p:blipFill>
        <p:spPr bwMode="auto">
          <a:xfrm>
            <a:off x="7202713" y="2365829"/>
            <a:ext cx="3294744" cy="4244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439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4400" y="395516"/>
            <a:ext cx="10363200" cy="1143000"/>
          </a:xfrm>
        </p:spPr>
        <p:txBody>
          <a:bodyPr/>
          <a:lstStyle/>
          <a:p>
            <a:r>
              <a:rPr lang="he-IL" dirty="0"/>
              <a:t>שרבוט </a:t>
            </a:r>
          </a:p>
        </p:txBody>
      </p:sp>
      <p:sp>
        <p:nvSpPr>
          <p:cNvPr id="3" name="מציין מיקום תוכן 2"/>
          <p:cNvSpPr>
            <a:spLocks noGrp="1"/>
          </p:cNvSpPr>
          <p:nvPr>
            <p:ph idx="1"/>
          </p:nvPr>
        </p:nvSpPr>
        <p:spPr>
          <a:xfrm>
            <a:off x="914400" y="1393373"/>
            <a:ext cx="10363200" cy="1393370"/>
          </a:xfrm>
        </p:spPr>
        <p:txBody>
          <a:bodyPr/>
          <a:lstStyle/>
          <a:p>
            <a:pPr algn="ctr"/>
            <a:r>
              <a:rPr lang="he-IL" dirty="0" err="1"/>
              <a:t>חזרתיות</a:t>
            </a:r>
            <a:r>
              <a:rPr lang="he-IL" dirty="0"/>
              <a:t> על אותה תנועה מאפשרת קשב, מיקוד ושליטה שמובילים לריכוז, הרפיה, שחרור והרגעה.</a:t>
            </a:r>
          </a:p>
          <a:p>
            <a:pPr marL="0" indent="0" algn="ctr">
              <a:buNone/>
            </a:pPr>
            <a:r>
              <a:rPr lang="he-IL" dirty="0"/>
              <a:t>מאפשרים תהליך של התפתחות ושינוי בזמן קצר.</a:t>
            </a:r>
          </a:p>
          <a:p>
            <a:endParaRPr lang="he-IL" dirty="0"/>
          </a:p>
        </p:txBody>
      </p:sp>
      <p:pic>
        <p:nvPicPr>
          <p:cNvPr id="4" name="Picture 2" descr="C:\Documents and Settings\Owner\Application Data\Microsoft\Media Catalog\2412 9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5429" y="3213100"/>
            <a:ext cx="4492171" cy="3369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1060148.JPG"/>
          <p:cNvPicPr>
            <a:picLocks noChangeAspect="1"/>
          </p:cNvPicPr>
          <p:nvPr/>
        </p:nvPicPr>
        <p:blipFill>
          <a:blip r:embed="rId3">
            <a:extLst>
              <a:ext uri="{28A0092B-C50C-407E-A947-70E740481C1C}">
                <a14:useLocalDpi xmlns:a14="http://schemas.microsoft.com/office/drawing/2010/main" val="0"/>
              </a:ext>
            </a:extLst>
          </a:blip>
          <a:srcRect r="10942"/>
          <a:stretch>
            <a:fillRect/>
          </a:stretch>
        </p:blipFill>
        <p:spPr bwMode="auto">
          <a:xfrm>
            <a:off x="468313" y="3134858"/>
            <a:ext cx="4032250" cy="3395663"/>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146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טכניקות שרבוט מגוונות</a:t>
            </a:r>
          </a:p>
        </p:txBody>
      </p:sp>
      <p:sp>
        <p:nvSpPr>
          <p:cNvPr id="3" name="מציין מיקום תוכן 2"/>
          <p:cNvSpPr>
            <a:spLocks noGrp="1"/>
          </p:cNvSpPr>
          <p:nvPr>
            <p:ph idx="1"/>
          </p:nvPr>
        </p:nvSpPr>
        <p:spPr/>
        <p:txBody>
          <a:bodyPr/>
          <a:lstStyle/>
          <a:p>
            <a:r>
              <a:rPr lang="he-IL" dirty="0"/>
              <a:t>יצירת המקום הבטוח ממנו ניתן לברוא עולם ודימויים, קשר והתקשרות.</a:t>
            </a:r>
          </a:p>
        </p:txBody>
      </p:sp>
      <p:pic>
        <p:nvPicPr>
          <p:cNvPr id="5" name="Picture 4" descr="P1060323.JPG"/>
          <p:cNvPicPr>
            <a:picLocks noChangeAspect="1"/>
          </p:cNvPicPr>
          <p:nvPr/>
        </p:nvPicPr>
        <p:blipFill>
          <a:blip r:embed="rId2">
            <a:extLst>
              <a:ext uri="{28A0092B-C50C-407E-A947-70E740481C1C}">
                <a14:useLocalDpi xmlns:a14="http://schemas.microsoft.com/office/drawing/2010/main" val="0"/>
              </a:ext>
            </a:extLst>
          </a:blip>
          <a:srcRect t="16565" b="25459"/>
          <a:stretch>
            <a:fillRect/>
          </a:stretch>
        </p:blipFill>
        <p:spPr bwMode="auto">
          <a:xfrm>
            <a:off x="555399" y="3253820"/>
            <a:ext cx="5795962" cy="252095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P1030983.JPG"/>
          <p:cNvPicPr>
            <a:picLocks noChangeAspect="1"/>
          </p:cNvPicPr>
          <p:nvPr/>
        </p:nvPicPr>
        <p:blipFill>
          <a:blip r:embed="rId3" cstate="print">
            <a:extLst>
              <a:ext uri="{28A0092B-C50C-407E-A947-70E740481C1C}">
                <a14:useLocalDpi xmlns:a14="http://schemas.microsoft.com/office/drawing/2010/main" val="0"/>
              </a:ext>
            </a:extLst>
          </a:blip>
          <a:srcRect b="3333"/>
          <a:stretch>
            <a:fillRect/>
          </a:stretch>
        </p:blipFill>
        <p:spPr bwMode="auto">
          <a:xfrm>
            <a:off x="6710362" y="2852260"/>
            <a:ext cx="4791302" cy="347234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546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4400" y="609599"/>
            <a:ext cx="10363200" cy="1436915"/>
          </a:xfrm>
        </p:spPr>
        <p:txBody>
          <a:bodyPr/>
          <a:lstStyle/>
          <a:p>
            <a:r>
              <a:rPr lang="he-IL" sz="3200" dirty="0"/>
              <a:t>שרבוט אישי בתהליכי הערכה/ואבחון</a:t>
            </a:r>
            <a:br>
              <a:rPr lang="he-IL" sz="3200" dirty="0"/>
            </a:br>
            <a:r>
              <a:rPr lang="he-IL" sz="2800" dirty="0"/>
              <a:t>(</a:t>
            </a:r>
            <a:r>
              <a:rPr lang="he-IL" sz="2800" dirty="0" err="1"/>
              <a:t>בטנסקי</a:t>
            </a:r>
            <a:r>
              <a:rPr lang="he-IL" sz="2800" dirty="0"/>
              <a:t> ז"ל, לינור </a:t>
            </a:r>
            <a:r>
              <a:rPr lang="he-IL" sz="2800" dirty="0" err="1"/>
              <a:t>שטיינהארדט</a:t>
            </a:r>
            <a:r>
              <a:rPr lang="he-IL" sz="2800" dirty="0"/>
              <a:t> ועוד)</a:t>
            </a:r>
            <a:br>
              <a:rPr lang="he-IL" sz="2800" dirty="0"/>
            </a:br>
            <a:r>
              <a:rPr lang="he-IL" sz="2800" dirty="0"/>
              <a:t>שרבוט אישי בתהליכי יצירה והבעה</a:t>
            </a:r>
          </a:p>
        </p:txBody>
      </p:sp>
      <p:pic>
        <p:nvPicPr>
          <p:cNvPr id="4" name="מציין מיקום תוכן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6565"/>
          <a:stretch/>
        </p:blipFill>
        <p:spPr>
          <a:xfrm>
            <a:off x="464457" y="2046514"/>
            <a:ext cx="4132035" cy="2275764"/>
          </a:xfrm>
        </p:spPr>
      </p:pic>
      <p:pic>
        <p:nvPicPr>
          <p:cNvPr id="5" name="תמונה 4"/>
          <p:cNvPicPr>
            <a:picLocks noChangeAspect="1"/>
          </p:cNvPicPr>
          <p:nvPr/>
        </p:nvPicPr>
        <p:blipFill rotWithShape="1">
          <a:blip r:embed="rId3" cstate="print">
            <a:extLst>
              <a:ext uri="{28A0092B-C50C-407E-A947-70E740481C1C}">
                <a14:useLocalDpi xmlns:a14="http://schemas.microsoft.com/office/drawing/2010/main" val="0"/>
              </a:ext>
            </a:extLst>
          </a:blip>
          <a:srcRect b="31962"/>
          <a:stretch/>
        </p:blipFill>
        <p:spPr>
          <a:xfrm>
            <a:off x="7284923" y="2042140"/>
            <a:ext cx="4442620" cy="2267017"/>
          </a:xfrm>
          <a:prstGeom prst="rect">
            <a:avLst/>
          </a:prstGeom>
        </p:spPr>
      </p:pic>
      <p:pic>
        <p:nvPicPr>
          <p:cNvPr id="7" name="תמונה 6"/>
          <p:cNvPicPr>
            <a:picLocks noChangeAspect="1"/>
          </p:cNvPicPr>
          <p:nvPr/>
        </p:nvPicPr>
        <p:blipFill rotWithShape="1">
          <a:blip r:embed="rId4" cstate="print">
            <a:extLst>
              <a:ext uri="{28A0092B-C50C-407E-A947-70E740481C1C}">
                <a14:useLocalDpi xmlns:a14="http://schemas.microsoft.com/office/drawing/2010/main" val="0"/>
              </a:ext>
            </a:extLst>
          </a:blip>
          <a:srcRect b="26168"/>
          <a:stretch/>
        </p:blipFill>
        <p:spPr>
          <a:xfrm>
            <a:off x="3874841" y="4309157"/>
            <a:ext cx="4131733" cy="2293257"/>
          </a:xfrm>
          <a:prstGeom prst="rect">
            <a:avLst/>
          </a:prstGeom>
        </p:spPr>
      </p:pic>
    </p:spTree>
    <p:extLst>
      <p:ext uri="{BB962C8B-B14F-4D97-AF65-F5344CB8AC3E}">
        <p14:creationId xmlns:p14="http://schemas.microsoft.com/office/powerpoint/2010/main" val="853317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85371" y="217715"/>
            <a:ext cx="10363200" cy="1143000"/>
          </a:xfrm>
        </p:spPr>
        <p:txBody>
          <a:bodyPr/>
          <a:lstStyle/>
          <a:p>
            <a:r>
              <a:rPr lang="he-IL" dirty="0"/>
              <a:t>ציור/יצירת דימויים בשתי ידיים</a:t>
            </a:r>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7371" y="1226454"/>
            <a:ext cx="5486400" cy="4114800"/>
          </a:xfrm>
        </p:spPr>
      </p:pic>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7257" y="1226454"/>
            <a:ext cx="5486400" cy="4114800"/>
          </a:xfrm>
          <a:prstGeom prst="rect">
            <a:avLst/>
          </a:prstGeom>
        </p:spPr>
      </p:pic>
      <p:sp>
        <p:nvSpPr>
          <p:cNvPr id="6" name="מציין מיקום תוכן 2"/>
          <p:cNvSpPr txBox="1">
            <a:spLocks/>
          </p:cNvSpPr>
          <p:nvPr/>
        </p:nvSpPr>
        <p:spPr bwMode="auto">
          <a:xfrm>
            <a:off x="914400" y="5471886"/>
            <a:ext cx="10363200" cy="108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r" rtl="1" fontAlgn="base">
              <a:spcBef>
                <a:spcPct val="20000"/>
              </a:spcBef>
              <a:spcAft>
                <a:spcPct val="0"/>
              </a:spcAft>
              <a:buChar char="•"/>
              <a:defRPr sz="3200" kern="1200">
                <a:solidFill>
                  <a:schemeClr val="tx1"/>
                </a:solidFill>
                <a:latin typeface="+mn-lt"/>
                <a:ea typeface="+mn-ea"/>
                <a:cs typeface="+mn-cs"/>
              </a:defRPr>
            </a:lvl1pPr>
            <a:lvl2pPr marL="742950" indent="-285750" algn="r" rtl="1" fontAlgn="base">
              <a:spcBef>
                <a:spcPct val="20000"/>
              </a:spcBef>
              <a:spcAft>
                <a:spcPct val="0"/>
              </a:spcAft>
              <a:buChar char="–"/>
              <a:defRPr sz="2800" kern="1200">
                <a:solidFill>
                  <a:schemeClr val="tx1"/>
                </a:solidFill>
                <a:latin typeface="+mn-lt"/>
                <a:ea typeface="+mn-ea"/>
                <a:cs typeface="+mn-cs"/>
              </a:defRPr>
            </a:lvl2pPr>
            <a:lvl3pPr marL="1143000" indent="-228600" algn="r" rtl="1" fontAlgn="base">
              <a:spcBef>
                <a:spcPct val="20000"/>
              </a:spcBef>
              <a:spcAft>
                <a:spcPct val="0"/>
              </a:spcAft>
              <a:buChar char="•"/>
              <a:defRPr sz="2400" kern="1200">
                <a:solidFill>
                  <a:schemeClr val="tx1"/>
                </a:solidFill>
                <a:latin typeface="+mn-lt"/>
                <a:ea typeface="+mn-ea"/>
                <a:cs typeface="+mn-cs"/>
              </a:defRPr>
            </a:lvl3pPr>
            <a:lvl4pPr marL="1600200" indent="-228600" algn="r" rtl="1" fontAlgn="base">
              <a:spcBef>
                <a:spcPct val="20000"/>
              </a:spcBef>
              <a:spcAft>
                <a:spcPct val="0"/>
              </a:spcAft>
              <a:buChar char="–"/>
              <a:defRPr sz="2000" kern="1200">
                <a:solidFill>
                  <a:schemeClr val="tx1"/>
                </a:solidFill>
                <a:latin typeface="+mn-lt"/>
                <a:ea typeface="+mn-ea"/>
                <a:cs typeface="+mn-cs"/>
              </a:defRPr>
            </a:lvl4pPr>
            <a:lvl5pPr marL="2057400" indent="-228600" algn="r" rtl="1" fontAlgn="base">
              <a:spcBef>
                <a:spcPct val="20000"/>
              </a:spcBef>
              <a:spcAft>
                <a:spcPct val="0"/>
              </a:spcAft>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he-IL" dirty="0"/>
              <a:t>מאפשר הפעלה בו זמנית של שתי ההמיספרות ותקשורת ביניהן. מאפשר ייצוב ושחרור פיזי ורגשי.</a:t>
            </a:r>
          </a:p>
        </p:txBody>
      </p:sp>
    </p:spTree>
    <p:extLst>
      <p:ext uri="{BB962C8B-B14F-4D97-AF65-F5344CB8AC3E}">
        <p14:creationId xmlns:p14="http://schemas.microsoft.com/office/powerpoint/2010/main" val="717922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יצירה ושרבוט בשתי הידיים </a:t>
            </a:r>
            <a:br>
              <a:rPr lang="he-IL" dirty="0"/>
            </a:br>
            <a:r>
              <a:rPr lang="he-IL" dirty="0"/>
              <a:t>בו זמנית ולסירוגין</a:t>
            </a:r>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1411" y="2075317"/>
            <a:ext cx="5264149" cy="3948112"/>
          </a:xfrm>
        </p:spPr>
      </p:pic>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5315" y="2075317"/>
            <a:ext cx="5264149" cy="3948112"/>
          </a:xfrm>
          <a:prstGeom prst="rect">
            <a:avLst/>
          </a:prstGeom>
        </p:spPr>
      </p:pic>
    </p:spTree>
    <p:extLst>
      <p:ext uri="{BB962C8B-B14F-4D97-AF65-F5344CB8AC3E}">
        <p14:creationId xmlns:p14="http://schemas.microsoft.com/office/powerpoint/2010/main" val="1360865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שרבוט קבוצתי </a:t>
            </a:r>
            <a:br>
              <a:rPr lang="he-IL" dirty="0"/>
            </a:br>
            <a:r>
              <a:rPr lang="he-IL" dirty="0"/>
              <a:t>יצירת קשר ותקשורת לא מילולית</a:t>
            </a:r>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03286" y="1752600"/>
            <a:ext cx="2970589" cy="2227942"/>
          </a:xfrm>
        </p:spPr>
      </p:pic>
      <p:pic>
        <p:nvPicPr>
          <p:cNvPr id="5" name="Picture 7" descr="2412 15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5351" y="1850572"/>
            <a:ext cx="2969750" cy="2227942"/>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8" descr="2412 16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5351" y="4309564"/>
            <a:ext cx="2977307" cy="2234239"/>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9" descr="2412 19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3286" y="4313691"/>
            <a:ext cx="2971012" cy="2227944"/>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 name="מלבן 7"/>
          <p:cNvSpPr/>
          <p:nvPr/>
        </p:nvSpPr>
        <p:spPr>
          <a:xfrm>
            <a:off x="2060575" y="4601027"/>
            <a:ext cx="296296" cy="228601"/>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654175" y="4309564"/>
            <a:ext cx="296296" cy="228601"/>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8824232" y="4829628"/>
            <a:ext cx="296296" cy="228601"/>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9340432" y="4829627"/>
            <a:ext cx="296296" cy="228601"/>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10009217" y="4715326"/>
            <a:ext cx="296296" cy="228601"/>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9636728" y="4715326"/>
            <a:ext cx="296296" cy="228601"/>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363248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4400" y="609600"/>
            <a:ext cx="10363200" cy="1509486"/>
          </a:xfrm>
        </p:spPr>
        <p:txBody>
          <a:bodyPr/>
          <a:lstStyle/>
          <a:p>
            <a:r>
              <a:rPr lang="he-IL" dirty="0"/>
              <a:t>שרבוט קבוצתי בעמידה מול לוחות</a:t>
            </a:r>
          </a:p>
        </p:txBody>
      </p:sp>
      <p:pic>
        <p:nvPicPr>
          <p:cNvPr id="4" name="Picture 8" descr="P106017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4570" y="2900047"/>
            <a:ext cx="3744913" cy="2808287"/>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7" descr="P1060163.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02202" y="2898632"/>
            <a:ext cx="3744884" cy="2809702"/>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821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תקשורת בין תרבויות גם ללא מילים</a:t>
            </a:r>
          </a:p>
        </p:txBody>
      </p:sp>
      <p:sp>
        <p:nvSpPr>
          <p:cNvPr id="3" name="מציין מיקום תוכן 2"/>
          <p:cNvSpPr>
            <a:spLocks noGrp="1"/>
          </p:cNvSpPr>
          <p:nvPr>
            <p:ph idx="1"/>
          </p:nvPr>
        </p:nvSpPr>
        <p:spPr/>
        <p:txBody>
          <a:bodyPr/>
          <a:lstStyle/>
          <a:p>
            <a:endParaRPr lang="he-IL" dirty="0"/>
          </a:p>
        </p:txBody>
      </p:sp>
      <p:pic>
        <p:nvPicPr>
          <p:cNvPr id="4" name="Picture 4" descr="P106032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3913" y="2724378"/>
            <a:ext cx="3754437" cy="2817812"/>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P106034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6488" y="2714853"/>
            <a:ext cx="3756025" cy="2817812"/>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 name="מלבן 5"/>
          <p:cNvSpPr/>
          <p:nvPr/>
        </p:nvSpPr>
        <p:spPr>
          <a:xfrm>
            <a:off x="2743200" y="3454400"/>
            <a:ext cx="464457" cy="290286"/>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p:cNvSpPr/>
          <p:nvPr/>
        </p:nvSpPr>
        <p:spPr>
          <a:xfrm>
            <a:off x="5085670" y="3309257"/>
            <a:ext cx="604384" cy="359228"/>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p:cNvSpPr/>
          <p:nvPr/>
        </p:nvSpPr>
        <p:spPr>
          <a:xfrm>
            <a:off x="4387170" y="3309256"/>
            <a:ext cx="364557" cy="145143"/>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4049032" y="3454398"/>
            <a:ext cx="296296" cy="228601"/>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8015288" y="3668485"/>
            <a:ext cx="243341" cy="264886"/>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7344229" y="3145970"/>
            <a:ext cx="290285" cy="148772"/>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8064500" y="3294741"/>
            <a:ext cx="464457" cy="159657"/>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9158514" y="3294741"/>
            <a:ext cx="233250" cy="159657"/>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p:cNvSpPr/>
          <p:nvPr/>
        </p:nvSpPr>
        <p:spPr>
          <a:xfrm>
            <a:off x="3720703" y="3225797"/>
            <a:ext cx="296296" cy="228601"/>
          </a:xfrm>
          <a:prstGeom prst="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462584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מטרות ההתערבות</a:t>
            </a:r>
          </a:p>
        </p:txBody>
      </p:sp>
      <p:sp>
        <p:nvSpPr>
          <p:cNvPr id="3" name="מציין מיקום תוכן 2"/>
          <p:cNvSpPr>
            <a:spLocks noGrp="1"/>
          </p:cNvSpPr>
          <p:nvPr>
            <p:ph idx="1"/>
          </p:nvPr>
        </p:nvSpPr>
        <p:spPr>
          <a:xfrm>
            <a:off x="551544" y="1752600"/>
            <a:ext cx="10726056" cy="4343400"/>
          </a:xfrm>
        </p:spPr>
        <p:txBody>
          <a:bodyPr/>
          <a:lstStyle/>
          <a:p>
            <a:r>
              <a:rPr lang="he-IL" dirty="0"/>
              <a:t>מותאם למצבים של חוסר שקט/עוררות גבוהה/</a:t>
            </a:r>
            <a:r>
              <a:rPr lang="he-IL" dirty="0" err="1"/>
              <a:t>אבראקציה</a:t>
            </a:r>
            <a:r>
              <a:rPr lang="he-IL" dirty="0"/>
              <a:t> במהלך טיפול.</a:t>
            </a:r>
          </a:p>
          <a:p>
            <a:r>
              <a:rPr lang="he-IL" dirty="0"/>
              <a:t>מותאם לחיזוק משאבים וחוויות חיוביות</a:t>
            </a:r>
          </a:p>
          <a:p>
            <a:r>
              <a:rPr lang="he-IL" dirty="0"/>
              <a:t>מותאם לצורך ייצוב בתחילת מפגש או כהכנה לקראת </a:t>
            </a:r>
          </a:p>
          <a:p>
            <a:pPr marL="0" indent="0">
              <a:buNone/>
            </a:pPr>
            <a:r>
              <a:rPr lang="he-IL" dirty="0"/>
              <a:t>   פרוטוקול </a:t>
            </a:r>
            <a:r>
              <a:rPr lang="en-US" dirty="0"/>
              <a:t>EMDR.</a:t>
            </a:r>
          </a:p>
          <a:p>
            <a:r>
              <a:rPr lang="he-IL" dirty="0"/>
              <a:t>מותאם לארגון והרגעה במצבי לחץ/משבר/אסון.</a:t>
            </a:r>
            <a:endParaRPr lang="en-US" dirty="0"/>
          </a:p>
          <a:p>
            <a:r>
              <a:rPr lang="he-IL" dirty="0"/>
              <a:t>מותאם לאימון/תרגול אישי בבית. </a:t>
            </a:r>
          </a:p>
        </p:txBody>
      </p:sp>
      <p:pic>
        <p:nvPicPr>
          <p:cNvPr id="5" name="תמונה 4"/>
          <p:cNvPicPr>
            <a:picLocks noChangeAspect="1"/>
          </p:cNvPicPr>
          <p:nvPr/>
        </p:nvPicPr>
        <p:blipFill rotWithShape="1">
          <a:blip r:embed="rId2" cstate="print">
            <a:extLst>
              <a:ext uri="{28A0092B-C50C-407E-A947-70E740481C1C}">
                <a14:useLocalDpi xmlns:a14="http://schemas.microsoft.com/office/drawing/2010/main" val="0"/>
              </a:ext>
            </a:extLst>
          </a:blip>
          <a:srcRect b="4495"/>
          <a:stretch/>
        </p:blipFill>
        <p:spPr>
          <a:xfrm>
            <a:off x="432707" y="3308047"/>
            <a:ext cx="2542722" cy="3237896"/>
          </a:xfrm>
          <a:prstGeom prst="rect">
            <a:avLst/>
          </a:prstGeom>
        </p:spPr>
      </p:pic>
    </p:spTree>
    <p:extLst>
      <p:ext uri="{BB962C8B-B14F-4D97-AF65-F5344CB8AC3E}">
        <p14:creationId xmlns:p14="http://schemas.microsoft.com/office/powerpoint/2010/main" val="1569492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4400" y="268399"/>
            <a:ext cx="10363200" cy="2365943"/>
          </a:xfrm>
        </p:spPr>
        <p:txBody>
          <a:bodyPr/>
          <a:lstStyle/>
          <a:p>
            <a:r>
              <a:rPr lang="he-IL" dirty="0"/>
              <a:t>תהליך מובנה קצר יוצר שינוי</a:t>
            </a:r>
            <a:br>
              <a:rPr lang="he-IL" dirty="0"/>
            </a:br>
            <a:r>
              <a:rPr lang="he-IL" sz="2800" dirty="0"/>
              <a:t>מותאם לעבודה בישיבה (5 דפים מוצמדים אל השולחן)</a:t>
            </a:r>
            <a:br>
              <a:rPr lang="he-IL" sz="2800" dirty="0"/>
            </a:br>
            <a:r>
              <a:rPr lang="he-IL" sz="2800" dirty="0"/>
              <a:t>או בעמידה מול קיר (5 דפים מוצמדים ללוח)</a:t>
            </a:r>
            <a:br>
              <a:rPr lang="he-IL" sz="2800" dirty="0"/>
            </a:br>
            <a:r>
              <a:rPr lang="he-IL" sz="2800" dirty="0"/>
              <a:t>"כנס שיקום ההריסות" –הצגת ההתערבות בפני מטפלים באמנויות מחוז צפון יומיים לאחר סיום מלחמת לבנון השנייה. הערכות לקראת שנת הלימודים.</a:t>
            </a:r>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75122" y="2598286"/>
            <a:ext cx="5123392" cy="3842544"/>
          </a:xfrm>
        </p:spPr>
      </p:pic>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486" y="2634343"/>
            <a:ext cx="5118705" cy="3839029"/>
          </a:xfrm>
          <a:prstGeom prst="rect">
            <a:avLst/>
          </a:prstGeom>
        </p:spPr>
      </p:pic>
      <p:sp>
        <p:nvSpPr>
          <p:cNvPr id="6" name="מלבן 5"/>
          <p:cNvSpPr/>
          <p:nvPr/>
        </p:nvSpPr>
        <p:spPr>
          <a:xfrm>
            <a:off x="7825695" y="4145758"/>
            <a:ext cx="447762" cy="359229"/>
          </a:xfrm>
          <a:prstGeom prst="rect">
            <a:avLst/>
          </a:prstGeom>
          <a:solidFill>
            <a:srgbClr val="FFCC99"/>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p:cNvSpPr/>
          <p:nvPr/>
        </p:nvSpPr>
        <p:spPr>
          <a:xfrm>
            <a:off x="8130494" y="3501572"/>
            <a:ext cx="447762" cy="359229"/>
          </a:xfrm>
          <a:prstGeom prst="rect">
            <a:avLst/>
          </a:prstGeom>
          <a:solidFill>
            <a:srgbClr val="FFCC99"/>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p:cNvSpPr/>
          <p:nvPr/>
        </p:nvSpPr>
        <p:spPr>
          <a:xfrm>
            <a:off x="7039429" y="3468914"/>
            <a:ext cx="447762" cy="359229"/>
          </a:xfrm>
          <a:prstGeom prst="rect">
            <a:avLst/>
          </a:prstGeom>
          <a:solidFill>
            <a:srgbClr val="FFCC99"/>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9596281" y="3283857"/>
            <a:ext cx="447762" cy="359229"/>
          </a:xfrm>
          <a:prstGeom prst="rect">
            <a:avLst/>
          </a:prstGeom>
          <a:solidFill>
            <a:srgbClr val="FFCC99"/>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p:cNvSpPr/>
          <p:nvPr/>
        </p:nvSpPr>
        <p:spPr>
          <a:xfrm>
            <a:off x="9509195" y="2848428"/>
            <a:ext cx="447762" cy="359229"/>
          </a:xfrm>
          <a:prstGeom prst="rect">
            <a:avLst/>
          </a:prstGeom>
          <a:solidFill>
            <a:srgbClr val="FFCC99"/>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11062068" y="3283857"/>
            <a:ext cx="447762" cy="359229"/>
          </a:xfrm>
          <a:prstGeom prst="rect">
            <a:avLst/>
          </a:prstGeom>
          <a:solidFill>
            <a:srgbClr val="FFCC99"/>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1836058" y="4325373"/>
            <a:ext cx="350767" cy="300092"/>
          </a:xfrm>
          <a:prstGeom prst="rect">
            <a:avLst/>
          </a:prstGeom>
          <a:solidFill>
            <a:srgbClr val="FFCC99"/>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2460172" y="3691337"/>
            <a:ext cx="350767" cy="300092"/>
          </a:xfrm>
          <a:prstGeom prst="rect">
            <a:avLst/>
          </a:prstGeom>
          <a:solidFill>
            <a:srgbClr val="FFCC99"/>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p:cNvSpPr/>
          <p:nvPr/>
        </p:nvSpPr>
        <p:spPr>
          <a:xfrm>
            <a:off x="3702078" y="3685895"/>
            <a:ext cx="350767" cy="300092"/>
          </a:xfrm>
          <a:prstGeom prst="rect">
            <a:avLst/>
          </a:prstGeom>
          <a:solidFill>
            <a:srgbClr val="FFCC99"/>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מלבן 14"/>
          <p:cNvSpPr/>
          <p:nvPr/>
        </p:nvSpPr>
        <p:spPr>
          <a:xfrm>
            <a:off x="4888890" y="3691338"/>
            <a:ext cx="350767" cy="300092"/>
          </a:xfrm>
          <a:prstGeom prst="rect">
            <a:avLst/>
          </a:prstGeom>
          <a:solidFill>
            <a:srgbClr val="FFCC99"/>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לבן 15"/>
          <p:cNvSpPr/>
          <p:nvPr/>
        </p:nvSpPr>
        <p:spPr>
          <a:xfrm>
            <a:off x="1387124" y="3892838"/>
            <a:ext cx="350767" cy="300092"/>
          </a:xfrm>
          <a:prstGeom prst="rect">
            <a:avLst/>
          </a:prstGeom>
          <a:solidFill>
            <a:srgbClr val="FFCC99"/>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16"/>
          <p:cNvSpPr/>
          <p:nvPr/>
        </p:nvSpPr>
        <p:spPr>
          <a:xfrm>
            <a:off x="1836058" y="3506280"/>
            <a:ext cx="350767" cy="300092"/>
          </a:xfrm>
          <a:prstGeom prst="rect">
            <a:avLst/>
          </a:prstGeom>
          <a:solidFill>
            <a:srgbClr val="FFCC99"/>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17"/>
          <p:cNvSpPr/>
          <p:nvPr/>
        </p:nvSpPr>
        <p:spPr>
          <a:xfrm>
            <a:off x="3402511" y="3685895"/>
            <a:ext cx="350767" cy="300092"/>
          </a:xfrm>
          <a:prstGeom prst="rect">
            <a:avLst/>
          </a:prstGeom>
          <a:solidFill>
            <a:srgbClr val="FFCC99"/>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18"/>
          <p:cNvSpPr/>
          <p:nvPr/>
        </p:nvSpPr>
        <p:spPr>
          <a:xfrm>
            <a:off x="2748127" y="3593367"/>
            <a:ext cx="350767" cy="300092"/>
          </a:xfrm>
          <a:prstGeom prst="rect">
            <a:avLst/>
          </a:prstGeom>
          <a:solidFill>
            <a:srgbClr val="FFCC99"/>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920717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פרוטוקול ההנחיות</a:t>
            </a:r>
            <a:br>
              <a:rPr lang="he-IL" dirty="0"/>
            </a:br>
            <a:br>
              <a:rPr lang="he-IL" dirty="0"/>
            </a:br>
            <a:endParaRPr lang="he-IL" dirty="0"/>
          </a:p>
        </p:txBody>
      </p:sp>
      <p:sp>
        <p:nvSpPr>
          <p:cNvPr id="3" name="מציין מיקום תוכן 2"/>
          <p:cNvSpPr>
            <a:spLocks noGrp="1"/>
          </p:cNvSpPr>
          <p:nvPr>
            <p:ph idx="1"/>
          </p:nvPr>
        </p:nvSpPr>
        <p:spPr>
          <a:xfrm>
            <a:off x="1335314" y="907143"/>
            <a:ext cx="10363200" cy="3214914"/>
          </a:xfrm>
        </p:spPr>
        <p:txBody>
          <a:bodyPr/>
          <a:lstStyle/>
          <a:p>
            <a:pPr marL="514350" indent="-514350" algn="ctr">
              <a:buFont typeface="+mj-lt"/>
              <a:buAutoNum type="arabicPeriod"/>
            </a:pPr>
            <a:r>
              <a:rPr lang="he-IL" dirty="0"/>
              <a:t>נשימות – בעיקר נשיפות</a:t>
            </a:r>
          </a:p>
          <a:p>
            <a:pPr marL="514350" indent="-514350" algn="ctr">
              <a:buFont typeface="+mj-lt"/>
              <a:buAutoNum type="arabicPeriod"/>
            </a:pPr>
            <a:r>
              <a:rPr lang="he-IL" dirty="0"/>
              <a:t>אם אפשרי (לא תמיד ישנה סבלנות) סריקת גוף. </a:t>
            </a:r>
          </a:p>
          <a:p>
            <a:pPr marL="514350" indent="-514350" algn="ctr">
              <a:buFont typeface="+mj-lt"/>
              <a:buAutoNum type="arabicPeriod"/>
            </a:pPr>
            <a:r>
              <a:rPr lang="he-IL" dirty="0"/>
              <a:t>קביעת </a:t>
            </a:r>
            <a:r>
              <a:rPr lang="en-US" dirty="0"/>
              <a:t>SUD</a:t>
            </a:r>
            <a:r>
              <a:rPr lang="he-IL" dirty="0"/>
              <a:t> לתחושות/הרגשת הקושי העכשווי. </a:t>
            </a:r>
          </a:p>
          <a:p>
            <a:pPr marL="514350" indent="-514350" algn="ctr">
              <a:buFont typeface="+mj-lt"/>
              <a:buAutoNum type="arabicPeriod"/>
            </a:pPr>
            <a:r>
              <a:rPr lang="he-IL" dirty="0"/>
              <a:t>בחירה של שני צבעים (מתוך קופסה הכוללת 48 צבעים וגוונים) שמייצגים שלווה/רגיעה. כל יד אוחזת בצבע שונה.</a:t>
            </a:r>
          </a:p>
          <a:p>
            <a:pPr marL="0" indent="0" algn="ctr">
              <a:buNone/>
            </a:pPr>
            <a:endParaRPr lang="he-IL" dirty="0"/>
          </a:p>
          <a:p>
            <a:pPr marL="0" indent="0" algn="ctr">
              <a:buNone/>
            </a:pPr>
            <a:endParaRPr lang="he-IL" dirty="0"/>
          </a:p>
        </p:txBody>
      </p:sp>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71" y="3868056"/>
            <a:ext cx="3541486" cy="2656115"/>
          </a:xfrm>
          <a:prstGeom prst="rect">
            <a:avLst/>
          </a:prstGeom>
        </p:spPr>
      </p:pic>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5252" y="3868056"/>
            <a:ext cx="3541487" cy="2656115"/>
          </a:xfrm>
          <a:prstGeom prst="rect">
            <a:avLst/>
          </a:prstGeom>
        </p:spPr>
      </p:pic>
      <p:sp>
        <p:nvSpPr>
          <p:cNvPr id="6" name="מלבן 5"/>
          <p:cNvSpPr/>
          <p:nvPr/>
        </p:nvSpPr>
        <p:spPr>
          <a:xfrm>
            <a:off x="5965367" y="4122057"/>
            <a:ext cx="609599" cy="435429"/>
          </a:xfrm>
          <a:prstGeom prst="rect">
            <a:avLst/>
          </a:prstGeom>
          <a:solidFill>
            <a:srgbClr val="FFCC99"/>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4761" y="3868056"/>
            <a:ext cx="3473753" cy="2605315"/>
          </a:xfrm>
          <a:prstGeom prst="rect">
            <a:avLst/>
          </a:prstGeom>
        </p:spPr>
      </p:pic>
    </p:spTree>
    <p:extLst>
      <p:ext uri="{BB962C8B-B14F-4D97-AF65-F5344CB8AC3E}">
        <p14:creationId xmlns:p14="http://schemas.microsoft.com/office/powerpoint/2010/main" val="2151758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בחירה של שני צבעים המייצגים שלווה או רוגע</a:t>
            </a:r>
            <a:br>
              <a:rPr lang="he-IL" dirty="0"/>
            </a:br>
            <a:r>
              <a:rPr lang="he-IL" dirty="0"/>
              <a:t>מתוך קופסה הכוללת 48 צבעים וגוונים</a:t>
            </a:r>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0914" y="2895601"/>
            <a:ext cx="3715657" cy="2786743"/>
          </a:xfrm>
        </p:spPr>
      </p:pic>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1" y="2884716"/>
            <a:ext cx="3730170" cy="2797628"/>
          </a:xfrm>
          <a:prstGeom prst="rect">
            <a:avLst/>
          </a:prstGeom>
        </p:spPr>
      </p:pic>
      <p:pic>
        <p:nvPicPr>
          <p:cNvPr id="7" name="תמונה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8967" y="2895601"/>
            <a:ext cx="3715659" cy="2786744"/>
          </a:xfrm>
          <a:prstGeom prst="rect">
            <a:avLst/>
          </a:prstGeom>
        </p:spPr>
      </p:pic>
    </p:spTree>
    <p:extLst>
      <p:ext uri="{BB962C8B-B14F-4D97-AF65-F5344CB8AC3E}">
        <p14:creationId xmlns:p14="http://schemas.microsoft.com/office/powerpoint/2010/main" val="1590379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תהליך  </a:t>
            </a:r>
            <a:br>
              <a:rPr lang="he-IL" dirty="0"/>
            </a:br>
            <a:r>
              <a:rPr lang="he-IL" sz="3200" dirty="0"/>
              <a:t>דף ראשון</a:t>
            </a:r>
          </a:p>
        </p:txBody>
      </p:sp>
      <p:sp>
        <p:nvSpPr>
          <p:cNvPr id="3" name="מציין מיקום תוכן 2"/>
          <p:cNvSpPr>
            <a:spLocks noGrp="1"/>
          </p:cNvSpPr>
          <p:nvPr>
            <p:ph idx="1"/>
          </p:nvPr>
        </p:nvSpPr>
        <p:spPr>
          <a:xfrm>
            <a:off x="653143" y="2267857"/>
            <a:ext cx="10827657" cy="4114800"/>
          </a:xfrm>
        </p:spPr>
        <p:txBody>
          <a:bodyPr/>
          <a:lstStyle/>
          <a:p>
            <a:r>
              <a:rPr lang="he-IL" dirty="0"/>
              <a:t>מטרה: עיגון ויצירת אוריינטציה במרחב.</a:t>
            </a:r>
          </a:p>
          <a:p>
            <a:r>
              <a:rPr lang="he-IL" dirty="0"/>
              <a:t>חיזוק קו האמצע.</a:t>
            </a:r>
          </a:p>
          <a:p>
            <a:r>
              <a:rPr lang="he-IL" dirty="0"/>
              <a:t>הנחיות: </a:t>
            </a:r>
          </a:p>
          <a:p>
            <a:pPr marL="0" indent="0">
              <a:buNone/>
            </a:pPr>
            <a:r>
              <a:rPr lang="he-IL" dirty="0"/>
              <a:t>שרבוט קווים ישרים מעלה מטה מאמצע בסיס הדף בשתי ידיים בו זמנית.</a:t>
            </a:r>
          </a:p>
          <a:p>
            <a:pPr marL="0" indent="0">
              <a:buNone/>
            </a:pPr>
            <a:r>
              <a:rPr lang="he-IL" dirty="0"/>
              <a:t>פתיחת תנועה ישרה מהמרכז לשני הצדדים.</a:t>
            </a:r>
          </a:p>
          <a:p>
            <a:pPr marL="0" indent="0">
              <a:buNone/>
            </a:pPr>
            <a:r>
              <a:rPr lang="he-IL" dirty="0"/>
              <a:t>תנועת המנצח- מטה אמצע - לצדדים אמצע – מעלה אמצע.</a:t>
            </a:r>
          </a:p>
          <a:p>
            <a:pPr marL="0" indent="0">
              <a:buNone/>
            </a:pPr>
            <a:r>
              <a:rPr lang="he-IL" dirty="0"/>
              <a:t>דומה לתרגיל השעון בשיטת רביב. </a:t>
            </a:r>
          </a:p>
          <a:p>
            <a:endParaRPr lang="he-IL" dirty="0"/>
          </a:p>
          <a:p>
            <a:endParaRPr lang="he-IL" dirty="0"/>
          </a:p>
        </p:txBody>
      </p:sp>
      <p:pic>
        <p:nvPicPr>
          <p:cNvPr id="5" name="תמונה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885" y="375557"/>
            <a:ext cx="4569581" cy="3427186"/>
          </a:xfrm>
          <a:prstGeom prst="rect">
            <a:avLst/>
          </a:prstGeom>
        </p:spPr>
      </p:pic>
    </p:spTree>
    <p:extLst>
      <p:ext uri="{BB962C8B-B14F-4D97-AF65-F5344CB8AC3E}">
        <p14:creationId xmlns:p14="http://schemas.microsoft.com/office/powerpoint/2010/main" val="2062000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קו האמצע</a:t>
            </a:r>
          </a:p>
        </p:txBody>
      </p:sp>
      <p:sp>
        <p:nvSpPr>
          <p:cNvPr id="3" name="מציין מיקום תוכן 2"/>
          <p:cNvSpPr>
            <a:spLocks noGrp="1"/>
          </p:cNvSpPr>
          <p:nvPr>
            <p:ph idx="1"/>
          </p:nvPr>
        </p:nvSpPr>
        <p:spPr/>
        <p:txBody>
          <a:bodyPr/>
          <a:lstStyle/>
          <a:p>
            <a:r>
              <a:rPr lang="he-IL" dirty="0"/>
              <a:t>קו האמצע זה הקו הדמיוני התלת מרחבי, קו האורך של הגוף.</a:t>
            </a:r>
          </a:p>
          <a:p>
            <a:r>
              <a:rPr lang="he-IL" dirty="0"/>
              <a:t>קו האמצע וחיזוקו הוא הבסיס ללימוד הצדדיות, כיווניות והתמצאות. </a:t>
            </a:r>
          </a:p>
          <a:p>
            <a:r>
              <a:rPr lang="he-IL" dirty="0"/>
              <a:t>קו האמצע משחק תפקיד חשוב בתחום הרגשי ובהתפתחות האגו אצל התינוק.</a:t>
            </a:r>
          </a:p>
          <a:p>
            <a:r>
              <a:rPr lang="he-IL" dirty="0"/>
              <a:t>ביסוס קו האמצע מאפשר נקודת מוצא להכרות ואוריינטציה עם הצדדים והמרחב ותרגול של הצלבה.</a:t>
            </a:r>
          </a:p>
        </p:txBody>
      </p:sp>
    </p:spTree>
    <p:extLst>
      <p:ext uri="{BB962C8B-B14F-4D97-AF65-F5344CB8AC3E}">
        <p14:creationId xmlns:p14="http://schemas.microsoft.com/office/powerpoint/2010/main" val="4162357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885" y="2409371"/>
            <a:ext cx="3628571" cy="2721429"/>
          </a:xfrm>
          <a:prstGeom prst="rect">
            <a:avLst/>
          </a:prstGeom>
        </p:spPr>
      </p:pic>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2840" y="2409371"/>
            <a:ext cx="3628572" cy="2721429"/>
          </a:xfrm>
          <a:prstGeom prst="rect">
            <a:avLst/>
          </a:prstGeom>
        </p:spPr>
      </p:pic>
      <p:pic>
        <p:nvPicPr>
          <p:cNvPr id="6" name="תמונה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2688" y="2409371"/>
            <a:ext cx="3628572" cy="2721429"/>
          </a:xfrm>
          <a:prstGeom prst="rect">
            <a:avLst/>
          </a:prstGeom>
        </p:spPr>
      </p:pic>
    </p:spTree>
    <p:extLst>
      <p:ext uri="{BB962C8B-B14F-4D97-AF65-F5344CB8AC3E}">
        <p14:creationId xmlns:p14="http://schemas.microsoft.com/office/powerpoint/2010/main" val="2451198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דף שני </a:t>
            </a:r>
          </a:p>
        </p:txBody>
      </p:sp>
      <p:sp>
        <p:nvSpPr>
          <p:cNvPr id="3" name="מציין מיקום תוכן 2"/>
          <p:cNvSpPr>
            <a:spLocks noGrp="1"/>
          </p:cNvSpPr>
          <p:nvPr>
            <p:ph idx="1"/>
          </p:nvPr>
        </p:nvSpPr>
        <p:spPr>
          <a:xfrm>
            <a:off x="914400" y="1752600"/>
            <a:ext cx="10363200" cy="4633686"/>
          </a:xfrm>
        </p:spPr>
        <p:txBody>
          <a:bodyPr/>
          <a:lstStyle/>
          <a:p>
            <a:r>
              <a:rPr lang="he-IL" dirty="0"/>
              <a:t>מטרה: תרגול של ניעות עיניים מצד לצד מלוות  את השרבוט בשתי הידיים לסירוגין. </a:t>
            </a:r>
          </a:p>
          <a:p>
            <a:r>
              <a:rPr lang="he-IL" dirty="0"/>
              <a:t>הנחיה: שתי נשימות – נשיפות עמוקות. </a:t>
            </a:r>
          </a:p>
          <a:p>
            <a:r>
              <a:rPr lang="he-IL" dirty="0"/>
              <a:t>שרבוט מעגל ביד ימין ולאחריה ביד שמאל תוך ניעות עיניים כאשר הראש מיוצב – בקצב דפיקות הלב. </a:t>
            </a:r>
          </a:p>
          <a:p>
            <a:r>
              <a:rPr lang="he-IL" dirty="0"/>
              <a:t>העיגול מהווה ייצוג מופשט של דימוי מובחן.</a:t>
            </a:r>
          </a:p>
          <a:p>
            <a:r>
              <a:rPr lang="he-IL" dirty="0"/>
              <a:t>מופיע כדימוי הראשון ביצירתו של הילד. </a:t>
            </a:r>
          </a:p>
          <a:p>
            <a:r>
              <a:rPr lang="he-IL" dirty="0"/>
              <a:t>תנועה מעגלית (מנדלה) תורמת להרגעה ולייצוב נשימה.</a:t>
            </a:r>
          </a:p>
          <a:p>
            <a:pPr marL="0" indent="0">
              <a:buNone/>
            </a:pPr>
            <a:endParaRPr lang="he-IL" dirty="0"/>
          </a:p>
          <a:p>
            <a:pPr marL="0" indent="0">
              <a:buNone/>
            </a:pPr>
            <a:endParaRPr lang="he-IL" dirty="0"/>
          </a:p>
        </p:txBody>
      </p:sp>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887" y="4481284"/>
            <a:ext cx="2859314" cy="2144486"/>
          </a:xfrm>
          <a:prstGeom prst="rect">
            <a:avLst/>
          </a:prstGeom>
        </p:spPr>
      </p:pic>
    </p:spTree>
    <p:extLst>
      <p:ext uri="{BB962C8B-B14F-4D97-AF65-F5344CB8AC3E}">
        <p14:creationId xmlns:p14="http://schemas.microsoft.com/office/powerpoint/2010/main" val="3312427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55925" y="2206171"/>
            <a:ext cx="3701144" cy="2775858"/>
          </a:xfrm>
        </p:spPr>
      </p:pic>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372" y="3831772"/>
            <a:ext cx="3657599" cy="2743200"/>
          </a:xfrm>
          <a:prstGeom prst="rect">
            <a:avLst/>
          </a:prstGeom>
        </p:spPr>
      </p:pic>
      <p:pic>
        <p:nvPicPr>
          <p:cNvPr id="6" name="תמונה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6095" y="609600"/>
            <a:ext cx="3841448" cy="2881086"/>
          </a:xfrm>
          <a:prstGeom prst="rect">
            <a:avLst/>
          </a:prstGeom>
        </p:spPr>
      </p:pic>
    </p:spTree>
    <p:extLst>
      <p:ext uri="{BB962C8B-B14F-4D97-AF65-F5344CB8AC3E}">
        <p14:creationId xmlns:p14="http://schemas.microsoft.com/office/powerpoint/2010/main" val="1013001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דף שלישי</a:t>
            </a:r>
          </a:p>
        </p:txBody>
      </p:sp>
      <p:sp>
        <p:nvSpPr>
          <p:cNvPr id="3" name="מציין מיקום תוכן 2"/>
          <p:cNvSpPr>
            <a:spLocks noGrp="1"/>
          </p:cNvSpPr>
          <p:nvPr>
            <p:ph idx="1"/>
          </p:nvPr>
        </p:nvSpPr>
        <p:spPr>
          <a:xfrm>
            <a:off x="1074057" y="2852058"/>
            <a:ext cx="10363200" cy="4114800"/>
          </a:xfrm>
        </p:spPr>
        <p:txBody>
          <a:bodyPr/>
          <a:lstStyle/>
          <a:p>
            <a:r>
              <a:rPr lang="he-IL" dirty="0"/>
              <a:t>מטרה: תנועת האין סוף מאפשרת תנועת הצלבה וסנכרון בין שתי האונות.</a:t>
            </a:r>
          </a:p>
          <a:p>
            <a:r>
              <a:rPr lang="he-IL" dirty="0"/>
              <a:t>מאפשרת למידה מחודשת ושינוי.</a:t>
            </a:r>
          </a:p>
          <a:p>
            <a:r>
              <a:rPr lang="he-IL" dirty="0"/>
              <a:t>הנחיה: שתי נשימות – נשיפות.</a:t>
            </a:r>
          </a:p>
          <a:p>
            <a:r>
              <a:rPr lang="he-IL" dirty="0"/>
              <a:t>יצירת תנועה </a:t>
            </a:r>
            <a:r>
              <a:rPr lang="he-IL" dirty="0" err="1"/>
              <a:t>חזרתית</a:t>
            </a:r>
            <a:r>
              <a:rPr lang="he-IL" dirty="0"/>
              <a:t> של  האין סוף (שמונה שוכב) ממרכז הדף עם שתי הידיים בו זמנית למשך שתיים- עד שלוש דקות.</a:t>
            </a:r>
          </a:p>
          <a:p>
            <a:r>
              <a:rPr lang="he-IL" dirty="0"/>
              <a:t>ניעור הידיים וחזרה לתנועת האין סוף למשך שתיים עד שלוש דקות נוספות.</a:t>
            </a:r>
          </a:p>
        </p:txBody>
      </p:sp>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830" y="362859"/>
            <a:ext cx="3396343" cy="2547257"/>
          </a:xfrm>
          <a:prstGeom prst="rect">
            <a:avLst/>
          </a:prstGeom>
        </p:spPr>
      </p:pic>
    </p:spTree>
    <p:extLst>
      <p:ext uri="{BB962C8B-B14F-4D97-AF65-F5344CB8AC3E}">
        <p14:creationId xmlns:p14="http://schemas.microsoft.com/office/powerpoint/2010/main" val="3287190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הצלבה וחציית קו האמצע</a:t>
            </a:r>
          </a:p>
        </p:txBody>
      </p:sp>
      <p:sp>
        <p:nvSpPr>
          <p:cNvPr id="3" name="מציין מיקום תוכן 2"/>
          <p:cNvSpPr>
            <a:spLocks noGrp="1"/>
          </p:cNvSpPr>
          <p:nvPr>
            <p:ph idx="1"/>
          </p:nvPr>
        </p:nvSpPr>
        <p:spPr/>
        <p:txBody>
          <a:bodyPr/>
          <a:lstStyle/>
          <a:p>
            <a:r>
              <a:rPr lang="he-IL" dirty="0"/>
              <a:t>חצייה, מתאפשרת ברגע שמצליחים להעביר את היד למרחב של האונה הנגדית.</a:t>
            </a:r>
          </a:p>
          <a:p>
            <a:r>
              <a:rPr lang="he-IL" dirty="0"/>
              <a:t>הצלבה, משלבת אינטגרציה של שני צדי המוח.  </a:t>
            </a:r>
          </a:p>
          <a:p>
            <a:r>
              <a:rPr lang="he-IL" dirty="0"/>
              <a:t>הפעילות שנשלטת על ידי צד אחד של המוח מתבצעת במרחב שנשלט על ידי הצד השני של המוח.</a:t>
            </a:r>
          </a:p>
          <a:p>
            <a:r>
              <a:rPr lang="he-IL" dirty="0"/>
              <a:t>פעילות מתואמת וקואורדינטיבית מחייבת תיאום בין שני צדי המוח.</a:t>
            </a:r>
          </a:p>
          <a:p>
            <a:pPr marL="0" indent="0">
              <a:buNone/>
            </a:pPr>
            <a:endParaRPr lang="he-IL" dirty="0"/>
          </a:p>
        </p:txBody>
      </p:sp>
    </p:spTree>
    <p:extLst>
      <p:ext uri="{BB962C8B-B14F-4D97-AF65-F5344CB8AC3E}">
        <p14:creationId xmlns:p14="http://schemas.microsoft.com/office/powerpoint/2010/main" val="4107338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4400" y="319314"/>
            <a:ext cx="10363200" cy="1143000"/>
          </a:xfrm>
        </p:spPr>
        <p:txBody>
          <a:bodyPr/>
          <a:lstStyle/>
          <a:p>
            <a:r>
              <a:rPr lang="he-IL" sz="2800" dirty="0"/>
              <a:t>תהליך מובנה קצר ויוצר שינוי</a:t>
            </a:r>
          </a:p>
        </p:txBody>
      </p:sp>
      <p:sp>
        <p:nvSpPr>
          <p:cNvPr id="3" name="מציין מיקום תוכן 2"/>
          <p:cNvSpPr>
            <a:spLocks noGrp="1"/>
          </p:cNvSpPr>
          <p:nvPr>
            <p:ph idx="1"/>
          </p:nvPr>
        </p:nvSpPr>
        <p:spPr>
          <a:xfrm>
            <a:off x="333829" y="1219199"/>
            <a:ext cx="11466285" cy="5326743"/>
          </a:xfrm>
        </p:spPr>
        <p:txBody>
          <a:bodyPr/>
          <a:lstStyle/>
          <a:p>
            <a:r>
              <a:rPr lang="he-IL" sz="2800" dirty="0"/>
              <a:t>מושתת על הפעלה של המטופל בהנחיית המטפל.</a:t>
            </a:r>
          </a:p>
          <a:p>
            <a:r>
              <a:rPr lang="he-IL" sz="2800" dirty="0"/>
              <a:t>המטופל הפועל/משרבט באמצעות שתי הידיים, נמצא בשליטה ואונים המאפשרת מעבר מפסיביות וקיפאון לאקטיביות ומעוררות לייצוב. </a:t>
            </a:r>
          </a:p>
          <a:p>
            <a:r>
              <a:rPr lang="he-IL" sz="2800" dirty="0"/>
              <a:t>תהליך הייצוב וההרגעה מובנה בארבעה שלבים כשלפני התהליך משתמשים בנשימות/נשיפות עמוקות (בין 5-10 לפחות), ולפחות שתי נשיפות נוספות בין כל שלב לשלב: </a:t>
            </a:r>
          </a:p>
          <a:p>
            <a:pPr marL="0" indent="0">
              <a:buNone/>
            </a:pPr>
            <a:r>
              <a:rPr lang="he-IL" sz="2800" dirty="0"/>
              <a:t>1. עיגון וייצוב- 2-3 דקות.</a:t>
            </a:r>
          </a:p>
          <a:p>
            <a:pPr marL="0" indent="0">
              <a:buNone/>
            </a:pPr>
            <a:r>
              <a:rPr lang="he-IL" sz="2800" dirty="0"/>
              <a:t>2. גירוי בילטראלי – 2-3 דקות.</a:t>
            </a:r>
          </a:p>
          <a:p>
            <a:pPr marL="0" indent="0">
              <a:buNone/>
            </a:pPr>
            <a:r>
              <a:rPr lang="he-IL" sz="2800" dirty="0"/>
              <a:t>3. הצלבה וסנכרון בתנועת האין סוף -2-3 דקות הפסקה, ניעור הידיים ועוד 2-3 דקות.</a:t>
            </a:r>
          </a:p>
          <a:p>
            <a:pPr marL="0" indent="0">
              <a:buNone/>
            </a:pPr>
            <a:r>
              <a:rPr lang="he-IL" sz="2800" dirty="0"/>
              <a:t>4. פורקן/שחרור – 1 דקה.</a:t>
            </a:r>
          </a:p>
          <a:p>
            <a:pPr marL="0" indent="0">
              <a:buNone/>
            </a:pPr>
            <a:r>
              <a:rPr lang="he-IL" sz="2800" dirty="0"/>
              <a:t>5. שלב חמישי מתווסף על פי היכולת והצורך – 5-10 דקות ליצירת דימוי תיאורי או מופשט.</a:t>
            </a:r>
          </a:p>
          <a:p>
            <a:endParaRPr lang="he-IL" sz="2800" dirty="0"/>
          </a:p>
          <a:p>
            <a:endParaRPr lang="he-IL" sz="2800" dirty="0"/>
          </a:p>
        </p:txBody>
      </p:sp>
    </p:spTree>
    <p:extLst>
      <p:ext uri="{BB962C8B-B14F-4D97-AF65-F5344CB8AC3E}">
        <p14:creationId xmlns:p14="http://schemas.microsoft.com/office/powerpoint/2010/main" val="1524688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6401" y="391888"/>
            <a:ext cx="4315579" cy="3236684"/>
          </a:xfrm>
        </p:spPr>
      </p:pic>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1" y="3396342"/>
            <a:ext cx="4339772" cy="3254829"/>
          </a:xfrm>
          <a:prstGeom prst="rect">
            <a:avLst/>
          </a:prstGeom>
        </p:spPr>
      </p:pic>
      <p:pic>
        <p:nvPicPr>
          <p:cNvPr id="6" name="תמונה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0022" y="353785"/>
            <a:ext cx="4339770" cy="3254828"/>
          </a:xfrm>
          <a:prstGeom prst="rect">
            <a:avLst/>
          </a:prstGeom>
        </p:spPr>
      </p:pic>
      <p:pic>
        <p:nvPicPr>
          <p:cNvPr id="7" name="תמונה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0021" y="3396342"/>
            <a:ext cx="4339771" cy="3254828"/>
          </a:xfrm>
          <a:prstGeom prst="rect">
            <a:avLst/>
          </a:prstGeom>
        </p:spPr>
      </p:pic>
    </p:spTree>
    <p:extLst>
      <p:ext uri="{BB962C8B-B14F-4D97-AF65-F5344CB8AC3E}">
        <p14:creationId xmlns:p14="http://schemas.microsoft.com/office/powerpoint/2010/main" val="2265911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דף רביעי </a:t>
            </a:r>
          </a:p>
        </p:txBody>
      </p:sp>
      <p:sp>
        <p:nvSpPr>
          <p:cNvPr id="3" name="מציין מיקום תוכן 2"/>
          <p:cNvSpPr>
            <a:spLocks noGrp="1"/>
          </p:cNvSpPr>
          <p:nvPr>
            <p:ph idx="1"/>
          </p:nvPr>
        </p:nvSpPr>
        <p:spPr/>
        <p:txBody>
          <a:bodyPr/>
          <a:lstStyle/>
          <a:p>
            <a:r>
              <a:rPr lang="he-IL" dirty="0"/>
              <a:t>מטרה: שחרור וויסות. שרבוט לא מבוקר שמאפשר פורקן וגם ארגון תבנית צורנית תנועתית אישית שעשויה גם לפתח דימוי עתידי ואסוציאציות חופשיות.</a:t>
            </a:r>
          </a:p>
          <a:p>
            <a:r>
              <a:rPr lang="he-IL" dirty="0"/>
              <a:t>הנחיה: שתי נשימות – נשיפות.</a:t>
            </a:r>
          </a:p>
          <a:p>
            <a:r>
              <a:rPr lang="he-IL" dirty="0"/>
              <a:t>שחרור בתנועה חופשית של שתי הידיים בו זמנית על הדף.</a:t>
            </a:r>
          </a:p>
          <a:p>
            <a:endParaRPr lang="he-IL" dirty="0"/>
          </a:p>
        </p:txBody>
      </p:sp>
      <p:pic>
        <p:nvPicPr>
          <p:cNvPr id="10" name="תמונה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342" y="4227286"/>
            <a:ext cx="3120571" cy="2340428"/>
          </a:xfrm>
          <a:prstGeom prst="rect">
            <a:avLst/>
          </a:prstGeom>
        </p:spPr>
      </p:pic>
    </p:spTree>
    <p:extLst>
      <p:ext uri="{BB962C8B-B14F-4D97-AF65-F5344CB8AC3E}">
        <p14:creationId xmlns:p14="http://schemas.microsoft.com/office/powerpoint/2010/main" val="3822915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3829" y="1509486"/>
            <a:ext cx="5476724" cy="4107543"/>
          </a:xfrm>
        </p:spPr>
      </p:pic>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2419" y="1509486"/>
            <a:ext cx="5476724" cy="4107543"/>
          </a:xfrm>
          <a:prstGeom prst="rect">
            <a:avLst/>
          </a:prstGeom>
        </p:spPr>
      </p:pic>
    </p:spTree>
    <p:extLst>
      <p:ext uri="{BB962C8B-B14F-4D97-AF65-F5344CB8AC3E}">
        <p14:creationId xmlns:p14="http://schemas.microsoft.com/office/powerpoint/2010/main" val="3949541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דף חמישי</a:t>
            </a:r>
          </a:p>
        </p:txBody>
      </p:sp>
      <p:sp>
        <p:nvSpPr>
          <p:cNvPr id="3" name="מציין מיקום תוכן 2"/>
          <p:cNvSpPr>
            <a:spLocks noGrp="1"/>
          </p:cNvSpPr>
          <p:nvPr>
            <p:ph idx="1"/>
          </p:nvPr>
        </p:nvSpPr>
        <p:spPr/>
        <p:txBody>
          <a:bodyPr/>
          <a:lstStyle/>
          <a:p>
            <a:r>
              <a:rPr lang="he-IL" dirty="0"/>
              <a:t>מטרה: יצירת דימוי ספונטני אשר עשוי לפתוח פתח לעיבוד תכנים משמעותיים.</a:t>
            </a:r>
          </a:p>
          <a:p>
            <a:r>
              <a:rPr lang="he-IL" dirty="0"/>
              <a:t>הנחייה: שתי נשימות – נשיפות.</a:t>
            </a:r>
          </a:p>
          <a:p>
            <a:r>
              <a:rPr lang="he-IL" dirty="0"/>
              <a:t>יצירת דימוי כלשהוא (תיאורי או מופשט) באמצעות שתי הידיים בו זמנית או לסירוגין. ניתן להוסיף צבעים. </a:t>
            </a:r>
          </a:p>
          <a:p>
            <a:r>
              <a:rPr lang="he-IL" dirty="0"/>
              <a:t>ניתן להמשיך לעבד את הנושא/דימוי באמצעות פרוטוקול </a:t>
            </a:r>
            <a:r>
              <a:rPr lang="en-US" dirty="0"/>
              <a:t>EMDR</a:t>
            </a:r>
            <a:r>
              <a:rPr lang="he-IL" dirty="0"/>
              <a:t>.</a:t>
            </a:r>
          </a:p>
          <a:p>
            <a:r>
              <a:rPr lang="he-IL" dirty="0"/>
              <a:t>ניתן לחזק את הדימוי באמצעות התבוננות ממוקדת ותיפוף פרפר. </a:t>
            </a:r>
          </a:p>
        </p:txBody>
      </p:sp>
    </p:spTree>
    <p:extLst>
      <p:ext uri="{BB962C8B-B14F-4D97-AF65-F5344CB8AC3E}">
        <p14:creationId xmlns:p14="http://schemas.microsoft.com/office/powerpoint/2010/main" val="294615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05943" y="341086"/>
            <a:ext cx="4180114" cy="3135086"/>
          </a:xfrm>
        </p:spPr>
      </p:pic>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858" y="3167743"/>
            <a:ext cx="4412342" cy="3309257"/>
          </a:xfrm>
          <a:prstGeom prst="rect">
            <a:avLst/>
          </a:prstGeom>
        </p:spPr>
      </p:pic>
      <p:pic>
        <p:nvPicPr>
          <p:cNvPr id="6" name="תמונה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6799" y="3167743"/>
            <a:ext cx="4412343" cy="3309257"/>
          </a:xfrm>
          <a:prstGeom prst="rect">
            <a:avLst/>
          </a:prstGeom>
        </p:spPr>
      </p:pic>
    </p:spTree>
    <p:extLst>
      <p:ext uri="{BB962C8B-B14F-4D97-AF65-F5344CB8AC3E}">
        <p14:creationId xmlns:p14="http://schemas.microsoft.com/office/powerpoint/2010/main" val="152849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4849" y="1937658"/>
            <a:ext cx="5285379" cy="3964034"/>
          </a:xfrm>
        </p:spPr>
      </p:pic>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511" y="1952173"/>
            <a:ext cx="5215463" cy="3911598"/>
          </a:xfrm>
          <a:prstGeom prst="rect">
            <a:avLst/>
          </a:prstGeom>
        </p:spPr>
      </p:pic>
    </p:spTree>
    <p:extLst>
      <p:ext uri="{BB962C8B-B14F-4D97-AF65-F5344CB8AC3E}">
        <p14:creationId xmlns:p14="http://schemas.microsoft.com/office/powerpoint/2010/main" val="3272346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315" y="2656118"/>
            <a:ext cx="2815770" cy="2111828"/>
          </a:xfrm>
          <a:prstGeom prst="rect">
            <a:avLst/>
          </a:prstGeom>
        </p:spPr>
      </p:pic>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6914" y="2656118"/>
            <a:ext cx="2815771" cy="2111828"/>
          </a:xfrm>
          <a:prstGeom prst="rect">
            <a:avLst/>
          </a:prstGeom>
        </p:spPr>
      </p:pic>
      <p:pic>
        <p:nvPicPr>
          <p:cNvPr id="8" name="תמונה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0228" y="2656117"/>
            <a:ext cx="2815772" cy="2111829"/>
          </a:xfrm>
          <a:prstGeom prst="rect">
            <a:avLst/>
          </a:prstGeom>
        </p:spPr>
      </p:pic>
      <p:pic>
        <p:nvPicPr>
          <p:cNvPr id="9" name="תמונה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8571" y="2656117"/>
            <a:ext cx="2815772" cy="2111829"/>
          </a:xfrm>
          <a:prstGeom prst="rect">
            <a:avLst/>
          </a:prstGeom>
        </p:spPr>
      </p:pic>
      <p:sp>
        <p:nvSpPr>
          <p:cNvPr id="6" name="מציין מיקום תוכן 5"/>
          <p:cNvSpPr>
            <a:spLocks noGrp="1"/>
          </p:cNvSpPr>
          <p:nvPr>
            <p:ph idx="1"/>
          </p:nvPr>
        </p:nvSpPr>
        <p:spPr>
          <a:xfrm>
            <a:off x="319315" y="5395691"/>
            <a:ext cx="11553369" cy="932537"/>
          </a:xfrm>
        </p:spPr>
        <p:txBody>
          <a:bodyPr/>
          <a:lstStyle/>
          <a:p>
            <a:pPr marL="0" indent="0" algn="ctr">
              <a:buNone/>
            </a:pPr>
            <a:r>
              <a:rPr lang="he-IL" sz="2800" dirty="0"/>
              <a:t>כל הזכויות שמורות לתמר חזות 10/4/16</a:t>
            </a:r>
          </a:p>
          <a:p>
            <a:pPr marL="0" indent="0" algn="ctr">
              <a:buNone/>
            </a:pPr>
            <a:r>
              <a:rPr lang="he-IL" sz="2800" dirty="0"/>
              <a:t>משובים בעקבות התנסות והרחבות </a:t>
            </a:r>
            <a:r>
              <a:rPr lang="he-IL" sz="2800" dirty="0" err="1"/>
              <a:t>תיאורתיות</a:t>
            </a:r>
            <a:r>
              <a:rPr lang="he-IL" sz="2800" dirty="0"/>
              <a:t> ניתן לשלוח לדוא"ל </a:t>
            </a:r>
            <a:r>
              <a:rPr lang="en-US" sz="2800" dirty="0"/>
              <a:t>ateyih@gmail.com</a:t>
            </a:r>
            <a:endParaRPr lang="he-IL" sz="2800" dirty="0"/>
          </a:p>
          <a:p>
            <a:pPr marL="0" indent="0" algn="ctr">
              <a:buNone/>
            </a:pPr>
            <a:endParaRPr lang="he-IL" sz="2800" dirty="0"/>
          </a:p>
        </p:txBody>
      </p:sp>
      <p:sp>
        <p:nvSpPr>
          <p:cNvPr id="7" name="כותרת 6"/>
          <p:cNvSpPr>
            <a:spLocks noGrp="1"/>
          </p:cNvSpPr>
          <p:nvPr>
            <p:ph type="title"/>
          </p:nvPr>
        </p:nvSpPr>
        <p:spPr/>
        <p:txBody>
          <a:bodyPr/>
          <a:lstStyle/>
          <a:p>
            <a:endParaRPr lang="he-IL"/>
          </a:p>
        </p:txBody>
      </p:sp>
    </p:spTree>
    <p:extLst>
      <p:ext uri="{BB962C8B-B14F-4D97-AF65-F5344CB8AC3E}">
        <p14:creationId xmlns:p14="http://schemas.microsoft.com/office/powerpoint/2010/main" val="1793521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4400" y="319314"/>
            <a:ext cx="10363200" cy="6299200"/>
          </a:xfrm>
        </p:spPr>
        <p:txBody>
          <a:bodyPr/>
          <a:lstStyle/>
          <a:p>
            <a:r>
              <a:rPr lang="he-IL" sz="3200" b="1" dirty="0"/>
              <a:t>ההתערבות מעוגנת במספר הקשרים וממשיכה להיחקר ולקבל חיזוקים מגישות מגוונות בתחומי דעת שונים:</a:t>
            </a:r>
            <a:br>
              <a:rPr lang="he-IL" sz="3200" dirty="0"/>
            </a:br>
            <a:r>
              <a:rPr lang="he-IL" sz="2800" dirty="0"/>
              <a:t>1. גישת חיפה לטיפול באמנות: </a:t>
            </a:r>
            <a:br>
              <a:rPr lang="he-IL" sz="2800" dirty="0"/>
            </a:br>
            <a:r>
              <a:rPr lang="he-IL" sz="2800" dirty="0"/>
              <a:t>- עבודה בעמידה מול לוחות – עימות בין גוף לדף.</a:t>
            </a:r>
            <a:br>
              <a:rPr lang="he-IL" sz="2800" dirty="0"/>
            </a:br>
            <a:r>
              <a:rPr lang="he-IL" sz="2800" dirty="0"/>
              <a:t>- דפים מוצמדים לקיר ומאפשרים תנועה חופשית של הגוף ושתי הידיים.</a:t>
            </a:r>
            <a:br>
              <a:rPr lang="he-IL" sz="2800" dirty="0"/>
            </a:br>
            <a:r>
              <a:rPr lang="he-IL" sz="2800" dirty="0"/>
              <a:t>2. שרבוט כאמצעי הבעה ראשוני ומוכר מגיל הינקות.</a:t>
            </a:r>
            <a:br>
              <a:rPr lang="he-IL" sz="2800" dirty="0"/>
            </a:br>
            <a:r>
              <a:rPr lang="he-IL" sz="2800" dirty="0"/>
              <a:t>3. יצירה/שרבוט בשתי הידיים ביחד ולסירוגין.</a:t>
            </a:r>
            <a:br>
              <a:rPr lang="he-IL" sz="2800" dirty="0"/>
            </a:br>
            <a:r>
              <a:rPr lang="he-IL" sz="2800" dirty="0"/>
              <a:t>4. עיגון שיווי משקל ויציבות באמצעות יצירת קו אמצע.</a:t>
            </a:r>
            <a:br>
              <a:rPr lang="he-IL" sz="2800" dirty="0"/>
            </a:br>
            <a:r>
              <a:rPr lang="he-IL" sz="2800" dirty="0"/>
              <a:t>5. גירוי בילטראלי באמצעות תנועה וניעות עיניים.</a:t>
            </a:r>
            <a:br>
              <a:rPr lang="he-IL" sz="2800" dirty="0"/>
            </a:br>
            <a:r>
              <a:rPr lang="he-IL" sz="2800" dirty="0"/>
              <a:t>6. הצלבה ותנועת האין סוף.</a:t>
            </a:r>
            <a:br>
              <a:rPr lang="he-IL" sz="2800" dirty="0"/>
            </a:br>
            <a:r>
              <a:rPr lang="he-IL" sz="2800" dirty="0"/>
              <a:t>7. השפעה פיזיולוגית ורגשית של הצבע והצורה המופשטת.</a:t>
            </a:r>
            <a:br>
              <a:rPr lang="he-IL" sz="2800" dirty="0"/>
            </a:br>
            <a:r>
              <a:rPr lang="he-IL" sz="2800" dirty="0"/>
              <a:t>8. חיזוק על ידי שיטת רביב (שיטה טיפולית נוירו קוגניטיבית).</a:t>
            </a:r>
            <a:br>
              <a:rPr lang="he-IL" sz="2800" dirty="0"/>
            </a:br>
            <a:r>
              <a:rPr lang="he-IL" sz="2800" dirty="0"/>
              <a:t>תחום </a:t>
            </a:r>
            <a:r>
              <a:rPr lang="he-IL" sz="2800" dirty="0" err="1"/>
              <a:t>הקניסיולוגיה</a:t>
            </a:r>
            <a:r>
              <a:rPr lang="he-IL" sz="2800" dirty="0"/>
              <a:t> ומוח אחד ועוד...</a:t>
            </a:r>
            <a:br>
              <a:rPr lang="he-IL" sz="2800" dirty="0"/>
            </a:br>
            <a:endParaRPr lang="he-IL" sz="2800" dirty="0"/>
          </a:p>
        </p:txBody>
      </p:sp>
    </p:spTree>
    <p:extLst>
      <p:ext uri="{BB962C8B-B14F-4D97-AF65-F5344CB8AC3E}">
        <p14:creationId xmlns:p14="http://schemas.microsoft.com/office/powerpoint/2010/main" val="2734899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990600" y="333829"/>
            <a:ext cx="10363200" cy="1143000"/>
          </a:xfrm>
        </p:spPr>
        <p:txBody>
          <a:bodyPr/>
          <a:lstStyle/>
          <a:p>
            <a:r>
              <a:rPr lang="he-IL" altLang="he-IL" sz="4000" dirty="0"/>
              <a:t>"גישת חיפה" להכשרת מטפלים באמנות</a:t>
            </a:r>
            <a:endParaRPr lang="en-US" altLang="he-IL" sz="4000" dirty="0"/>
          </a:p>
        </p:txBody>
      </p:sp>
      <p:sp>
        <p:nvSpPr>
          <p:cNvPr id="28676" name="Rectangle 4"/>
          <p:cNvSpPr>
            <a:spLocks noChangeArrowheads="1"/>
          </p:cNvSpPr>
          <p:nvPr/>
        </p:nvSpPr>
        <p:spPr bwMode="auto">
          <a:xfrm>
            <a:off x="2209800" y="1607458"/>
            <a:ext cx="7924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cs typeface="Times New Roman (Hebrew)" panose="02020603050405020304" pitchFamily="18" charset="0"/>
              </a:defRPr>
            </a:lvl1pPr>
            <a:lvl2pPr>
              <a:defRPr sz="2400">
                <a:solidFill>
                  <a:schemeClr val="tx1"/>
                </a:solidFill>
                <a:latin typeface="Times New Roman" panose="02020603050405020304" pitchFamily="18" charset="0"/>
                <a:cs typeface="Times New Roman (Hebrew)" panose="02020603050405020304" pitchFamily="18" charset="0"/>
              </a:defRPr>
            </a:lvl2pPr>
            <a:lvl3pPr>
              <a:defRPr sz="2400">
                <a:solidFill>
                  <a:schemeClr val="tx1"/>
                </a:solidFill>
                <a:latin typeface="Times New Roman" panose="02020603050405020304" pitchFamily="18" charset="0"/>
                <a:cs typeface="Times New Roman (Hebrew)" panose="02020603050405020304" pitchFamily="18" charset="0"/>
              </a:defRPr>
            </a:lvl3pPr>
            <a:lvl4pPr>
              <a:defRPr sz="2400">
                <a:solidFill>
                  <a:schemeClr val="tx1"/>
                </a:solidFill>
                <a:latin typeface="Times New Roman" panose="02020603050405020304" pitchFamily="18" charset="0"/>
                <a:cs typeface="Times New Roman (Hebrew)" panose="02020603050405020304" pitchFamily="18" charset="0"/>
              </a:defRPr>
            </a:lvl4pPr>
            <a:lvl5pPr>
              <a:defRPr sz="2400">
                <a:solidFill>
                  <a:schemeClr val="tx1"/>
                </a:solidFill>
                <a:latin typeface="Times New Roman" panose="02020603050405020304" pitchFamily="18" charset="0"/>
                <a:cs typeface="Times New Roman (Hebrew)"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cs typeface="Times New Roman (Hebrew)"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cs typeface="Times New Roman (Hebrew)"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cs typeface="Times New Roman (Hebrew)"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cs typeface="Times New Roman (Hebrew)" panose="02020603050405020304" pitchFamily="18" charset="0"/>
              </a:defRPr>
            </a:lvl9pPr>
          </a:lstStyle>
          <a:p>
            <a:pPr algn="ctr" fontAlgn="base">
              <a:spcBef>
                <a:spcPct val="0"/>
              </a:spcBef>
              <a:spcAft>
                <a:spcPct val="0"/>
              </a:spcAft>
            </a:pPr>
            <a:r>
              <a:rPr lang="he-IL" altLang="he-IL" sz="2800" dirty="0">
                <a:solidFill>
                  <a:srgbClr val="000000"/>
                </a:solidFill>
              </a:rPr>
              <a:t>נוסדה באוניברסיטת חיפה ע"י פרץ הסה ז"ל ותמר חזות 1981</a:t>
            </a:r>
          </a:p>
          <a:p>
            <a:pPr algn="ctr" fontAlgn="base">
              <a:spcBef>
                <a:spcPct val="0"/>
              </a:spcBef>
              <a:spcAft>
                <a:spcPct val="0"/>
              </a:spcAft>
            </a:pPr>
            <a:r>
              <a:rPr lang="he-IL" altLang="he-IL" sz="2800" dirty="0">
                <a:solidFill>
                  <a:srgbClr val="000000"/>
                </a:solidFill>
              </a:rPr>
              <a:t>תמר חזות עמדה בראש התכנית 2008-1985</a:t>
            </a:r>
          </a:p>
          <a:p>
            <a:pPr algn="ctr" fontAlgn="base">
              <a:spcBef>
                <a:spcPct val="0"/>
              </a:spcBef>
              <a:spcAft>
                <a:spcPct val="0"/>
              </a:spcAft>
            </a:pPr>
            <a:r>
              <a:rPr lang="he-IL" altLang="he-IL" sz="2800" dirty="0">
                <a:solidFill>
                  <a:srgbClr val="000000"/>
                </a:solidFill>
              </a:rPr>
              <a:t>המשך פיתוח הגישה ע"י תמר חזות ויהודית </a:t>
            </a:r>
            <a:r>
              <a:rPr lang="he-IL" altLang="he-IL" sz="2800" dirty="0" err="1">
                <a:solidFill>
                  <a:srgbClr val="000000"/>
                </a:solidFill>
              </a:rPr>
              <a:t>סיאנו</a:t>
            </a:r>
            <a:endParaRPr lang="he-IL" altLang="he-IL" sz="2800" dirty="0">
              <a:solidFill>
                <a:srgbClr val="000000"/>
              </a:solidFill>
            </a:endParaRPr>
          </a:p>
          <a:p>
            <a:pPr algn="ctr" fontAlgn="base">
              <a:spcBef>
                <a:spcPct val="0"/>
              </a:spcBef>
              <a:spcAft>
                <a:spcPct val="0"/>
              </a:spcAft>
            </a:pPr>
            <a:r>
              <a:rPr lang="he-IL" altLang="he-IL" sz="2800" dirty="0">
                <a:solidFill>
                  <a:srgbClr val="000000"/>
                </a:solidFill>
              </a:rPr>
              <a:t>מחקר והמשכיות באמצעות בוגרי התכנית</a:t>
            </a:r>
            <a:endParaRPr lang="en-US" altLang="he-IL" sz="2800" dirty="0">
              <a:solidFill>
                <a:srgbClr val="000000"/>
              </a:solidFill>
            </a:endParaRPr>
          </a:p>
        </p:txBody>
      </p:sp>
      <p:pic>
        <p:nvPicPr>
          <p:cNvPr id="28678" name="Picture 6"/>
          <p:cNvPicPr>
            <a:picLocks noChangeAspect="1" noChangeArrowheads="1"/>
          </p:cNvPicPr>
          <p:nvPr/>
        </p:nvPicPr>
        <p:blipFill>
          <a:blip r:embed="rId2">
            <a:extLst>
              <a:ext uri="{28A0092B-C50C-407E-A947-70E740481C1C}">
                <a14:useLocalDpi xmlns:a14="http://schemas.microsoft.com/office/drawing/2010/main" val="0"/>
              </a:ext>
            </a:extLst>
          </a:blip>
          <a:srcRect t="50163" b="1082"/>
          <a:stretch>
            <a:fillRect/>
          </a:stretch>
        </p:blipFill>
        <p:spPr bwMode="auto">
          <a:xfrm>
            <a:off x="2070100" y="3657600"/>
            <a:ext cx="3416300" cy="267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9" name="Picture 7"/>
          <p:cNvPicPr>
            <a:picLocks noChangeAspect="1" noChangeArrowheads="1"/>
          </p:cNvPicPr>
          <p:nvPr/>
        </p:nvPicPr>
        <p:blipFill>
          <a:blip r:embed="rId2">
            <a:extLst>
              <a:ext uri="{28A0092B-C50C-407E-A947-70E740481C1C}">
                <a14:useLocalDpi xmlns:a14="http://schemas.microsoft.com/office/drawing/2010/main" val="0"/>
              </a:ext>
            </a:extLst>
          </a:blip>
          <a:srcRect b="55487"/>
          <a:stretch>
            <a:fillRect/>
          </a:stretch>
        </p:blipFill>
        <p:spPr bwMode="auto">
          <a:xfrm>
            <a:off x="6400800" y="3657600"/>
            <a:ext cx="3733800" cy="266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696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16000" y="435429"/>
            <a:ext cx="10000343" cy="6241142"/>
          </a:xfrm>
        </p:spPr>
        <p:txBody>
          <a:bodyPr/>
          <a:lstStyle/>
          <a:p>
            <a:pPr fontAlgn="auto">
              <a:lnSpc>
                <a:spcPct val="107000"/>
              </a:lnSpc>
              <a:spcBef>
                <a:spcPts val="0"/>
              </a:spcBef>
              <a:spcAft>
                <a:spcPts val="800"/>
              </a:spcAft>
            </a:pPr>
            <a:r>
              <a:rPr lang="he-IL" sz="2400" b="1" dirty="0"/>
              <a:t>- גישת חיפה פיתחה מודל ייחודי לארגון המערך הטיפולי הכולל עקרונות של עבודה בעמידה מול לוחות מוצמדים לקירות.</a:t>
            </a:r>
            <a:br>
              <a:rPr lang="he-IL" sz="2400" b="1" dirty="0"/>
            </a:br>
            <a:r>
              <a:rPr lang="he-IL" sz="2400" b="1" dirty="0"/>
              <a:t>- מנח זה יוצר עימות פרונטלי בין הגוף לבין מרחב היצירה.</a:t>
            </a:r>
            <a:br>
              <a:rPr lang="he-IL" sz="2400" b="1" dirty="0"/>
            </a:br>
            <a:r>
              <a:rPr lang="he-IL" sz="2400" b="1" dirty="0"/>
              <a:t> הדפים מוגשים בגדלים ובצורות קבועות וסימטריות מעלה/מטה וימין/שמאל.</a:t>
            </a:r>
            <a:br>
              <a:rPr lang="he-IL" sz="2400" b="1" dirty="0"/>
            </a:br>
            <a:r>
              <a:rPr lang="he-IL" sz="2400" b="1" dirty="0"/>
              <a:t>- מאפשרים למטופל אחיזה/הישענות על צירי סימטריה ואיזון (מבחינים היטב בציר קו האמצע).</a:t>
            </a:r>
            <a:br>
              <a:rPr lang="he-IL" sz="2400" b="1" dirty="0"/>
            </a:br>
            <a:r>
              <a:rPr lang="he-IL" sz="2400" b="1" dirty="0"/>
              <a:t>- הדפים מוצמדים אל הלוח ומאפשרים תנועה חופשית של הגוף ושל שתי הידיים באופן ספונטני או מונחה.</a:t>
            </a:r>
            <a:br>
              <a:rPr lang="he-IL" sz="2400" b="1" dirty="0"/>
            </a:br>
            <a:br>
              <a:rPr lang="he-IL" sz="2400" dirty="0"/>
            </a:br>
            <a:r>
              <a:rPr lang="he-IL" sz="2400" dirty="0"/>
              <a:t>( </a:t>
            </a:r>
            <a:r>
              <a:rPr lang="he-IL" sz="2000" dirty="0">
                <a:solidFill>
                  <a:srgbClr val="000000"/>
                </a:solidFill>
                <a:ea typeface="+mn-ea"/>
              </a:rPr>
              <a:t>חזות, ת' ( 2014). " מרחב הדף כמרחב החיים"- "גישת חיפה" לטיפול באמצעות אמנות חזותית. בתוך: כהן אדיר (עורך), עיונים בחינוך- 40 שנה לכתב העת  346-368).</a:t>
            </a:r>
            <a:br>
              <a:rPr lang="en-US" sz="2000" dirty="0">
                <a:solidFill>
                  <a:srgbClr val="000000"/>
                </a:solidFill>
                <a:ea typeface="+mn-ea"/>
              </a:rPr>
            </a:br>
            <a:r>
              <a:rPr lang="he-IL" sz="2000" dirty="0"/>
              <a:t>חזות, ת' (2014). "גישת חיפה" לטיפול באמצעות אמנות חזותית – מתודולוגיה של תפיסה ושיטות לארגון המערך הטיפולי ולחקירה פנומנולוגית של תהליכים ותוצרים. בתוך: ב' רונן (עורך), היצירה - לב הטיפול: תיאוריות ומודלים חדשים בטיפול מבוסס אמנויות, פרי יצירתם ופיתוחם של מטפלים ישראלים (עמ' 230-192). קריית ביאליק: אח. )</a:t>
            </a:r>
          </a:p>
        </p:txBody>
      </p:sp>
    </p:spTree>
    <p:extLst>
      <p:ext uri="{BB962C8B-B14F-4D97-AF65-F5344CB8AC3E}">
        <p14:creationId xmlns:p14="http://schemas.microsoft.com/office/powerpoint/2010/main" val="2360703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Ariel\My Documents\Tami\מצגות\תמונות\photo 6 .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1713" y="1176772"/>
            <a:ext cx="4235639" cy="2901741"/>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Documents and Settings\Ariel\My Documents\Tami\מצגות\תמונות\photo 5 .jpg"/>
          <p:cNvPicPr>
            <a:picLocks noChangeAspect="1" noChangeArrowheads="1"/>
          </p:cNvPicPr>
          <p:nvPr/>
        </p:nvPicPr>
        <p:blipFill>
          <a:blip r:embed="rId3" cstate="print">
            <a:extLst>
              <a:ext uri="{28A0092B-C50C-407E-A947-70E740481C1C}">
                <a14:useLocalDpi xmlns:a14="http://schemas.microsoft.com/office/drawing/2010/main" val="0"/>
              </a:ext>
            </a:extLst>
          </a:blip>
          <a:srcRect b="28839"/>
          <a:stretch>
            <a:fillRect/>
          </a:stretch>
        </p:blipFill>
        <p:spPr bwMode="auto">
          <a:xfrm>
            <a:off x="3587726" y="4220983"/>
            <a:ext cx="5066963" cy="243744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C:\Documents and Settings\Ariel\My Documents\Tami\מצגות\תמונות\photo 7 .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028" y="1196889"/>
            <a:ext cx="4383315" cy="2881624"/>
          </a:xfrm>
          <a:prstGeom prst="rect">
            <a:avLst/>
          </a:prstGeom>
          <a:noFill/>
          <a:extLst>
            <a:ext uri="{909E8E84-426E-40DD-AFC4-6F175D3DCCD1}">
              <a14:hiddenFill xmlns:a14="http://schemas.microsoft.com/office/drawing/2010/main">
                <a:solidFill>
                  <a:srgbClr val="FFFFFF"/>
                </a:solidFill>
              </a14:hiddenFill>
            </a:ext>
          </a:extLst>
        </p:spPr>
      </p:pic>
      <p:sp>
        <p:nvSpPr>
          <p:cNvPr id="5" name="כותרת 1"/>
          <p:cNvSpPr>
            <a:spLocks noGrp="1"/>
          </p:cNvSpPr>
          <p:nvPr>
            <p:ph type="title"/>
          </p:nvPr>
        </p:nvSpPr>
        <p:spPr>
          <a:xfrm>
            <a:off x="914400" y="159657"/>
            <a:ext cx="10363200" cy="1143000"/>
          </a:xfrm>
        </p:spPr>
        <p:txBody>
          <a:bodyPr/>
          <a:lstStyle/>
          <a:p>
            <a:r>
              <a:rPr lang="he-IL" dirty="0"/>
              <a:t>עבודה על דפים שונים בעמידה מול לוחות </a:t>
            </a:r>
          </a:p>
        </p:txBody>
      </p:sp>
    </p:spTree>
    <p:extLst>
      <p:ext uri="{BB962C8B-B14F-4D97-AF65-F5344CB8AC3E}">
        <p14:creationId xmlns:p14="http://schemas.microsoft.com/office/powerpoint/2010/main" val="195970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dirty="0"/>
          </a:p>
        </p:txBody>
      </p:sp>
      <p:pic>
        <p:nvPicPr>
          <p:cNvPr id="4" name="מציין מיקום תוכן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2857" y="2489200"/>
            <a:ext cx="5486400" cy="4114800"/>
          </a:xfrm>
        </p:spPr>
      </p:pic>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066" y="2489200"/>
            <a:ext cx="5467047" cy="4100286"/>
          </a:xfrm>
          <a:prstGeom prst="rect">
            <a:avLst/>
          </a:prstGeom>
        </p:spPr>
      </p:pic>
      <p:sp>
        <p:nvSpPr>
          <p:cNvPr id="3" name="מלבן 2"/>
          <p:cNvSpPr/>
          <p:nvPr/>
        </p:nvSpPr>
        <p:spPr>
          <a:xfrm>
            <a:off x="9390743" y="3962400"/>
            <a:ext cx="261257" cy="1886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918494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4400" y="159657"/>
            <a:ext cx="10363200" cy="1143000"/>
          </a:xfrm>
        </p:spPr>
        <p:txBody>
          <a:bodyPr/>
          <a:lstStyle/>
          <a:p>
            <a:r>
              <a:rPr lang="he-IL" dirty="0"/>
              <a:t>שרבוט </a:t>
            </a:r>
          </a:p>
        </p:txBody>
      </p:sp>
      <p:sp>
        <p:nvSpPr>
          <p:cNvPr id="3" name="מציין מיקום תוכן 2"/>
          <p:cNvSpPr>
            <a:spLocks noGrp="1"/>
          </p:cNvSpPr>
          <p:nvPr>
            <p:ph idx="1"/>
          </p:nvPr>
        </p:nvSpPr>
        <p:spPr>
          <a:xfrm>
            <a:off x="435429" y="910773"/>
            <a:ext cx="11103427" cy="5606143"/>
          </a:xfrm>
        </p:spPr>
        <p:txBody>
          <a:bodyPr/>
          <a:lstStyle/>
          <a:p>
            <a:pPr algn="ctr"/>
            <a:r>
              <a:rPr lang="he-IL" sz="2800" dirty="0"/>
              <a:t>השרבוט מהווה את צורת הביטוי הראשונית ביותר בשלבי ההתפתחות של הילד וקודם לתהליכי ההמשגה והמלל. התהליך השרבוטי באמצעות צבע (גיר שמן רך) משלב תנועתיות בדרגות לחץ שונות המבטאות את תחושות הגוף והרגש הנחשפים להשפעה הפיזיולוגית של הצבע, שתמיד מתקשר להבעה רגשית. תבנית תנועה </a:t>
            </a:r>
            <a:r>
              <a:rPr lang="he-IL" sz="2800" dirty="0" err="1"/>
              <a:t>שרבוטית</a:t>
            </a:r>
            <a:r>
              <a:rPr lang="he-IL" sz="2800" dirty="0"/>
              <a:t> אישית ייחודית מוטמעת ומשתקפת ביצירות עתידיות.</a:t>
            </a:r>
          </a:p>
          <a:p>
            <a:pPr algn="ctr"/>
            <a:r>
              <a:rPr lang="he-IL" sz="2800" dirty="0"/>
              <a:t>התנועה הפשוטה של היד והגירוי של הצורה והצבע מפעילים את היוצר לרוב ללא מאמץ ודוחפים להמשכיות ובכך מתאפשר מעבר ממצב של פסיביות וקיפאון המאפיין מצבים של טראומה ואובדנים לאקטיביות, עוררות ורפיון. </a:t>
            </a:r>
          </a:p>
          <a:p>
            <a:pPr algn="ctr"/>
            <a:endParaRPr lang="he-IL" sz="2800" dirty="0"/>
          </a:p>
          <a:p>
            <a:pPr algn="ctr"/>
            <a:r>
              <a:rPr lang="he-IL" sz="2800" dirty="0"/>
              <a:t>החזרתיות על אותה תנועה מאפשרת קשב, מיקוד ושליטה שמובילים לריכוז, להרפיה, לשחרור ולהרגעה.</a:t>
            </a:r>
          </a:p>
          <a:p>
            <a:pPr algn="ctr"/>
            <a:r>
              <a:rPr lang="he-IL" sz="2800" dirty="0"/>
              <a:t>ישנה השפעה פיזיולוגית ורגשית של החשיפה לצבעים ולערבוב ביניהם בתהליך.</a:t>
            </a:r>
          </a:p>
          <a:p>
            <a:pPr marL="0" indent="0" algn="ctr">
              <a:buNone/>
            </a:pPr>
            <a:endParaRPr lang="he-IL" sz="2800" dirty="0"/>
          </a:p>
        </p:txBody>
      </p:sp>
    </p:spTree>
    <p:extLst>
      <p:ext uri="{BB962C8B-B14F-4D97-AF65-F5344CB8AC3E}">
        <p14:creationId xmlns:p14="http://schemas.microsoft.com/office/powerpoint/2010/main" val="384944856"/>
      </p:ext>
    </p:extLst>
  </p:cSld>
  <p:clrMapOvr>
    <a:masterClrMapping/>
  </p:clrMapOvr>
</p:sld>
</file>

<file path=ppt/theme/theme1.xml><?xml version="1.0" encoding="utf-8"?>
<a:theme xmlns:a="http://schemas.openxmlformats.org/drawingml/2006/main" name="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1406</Words>
  <Application>Microsoft Office PowerPoint</Application>
  <PresentationFormat>מסך רחב</PresentationFormat>
  <Paragraphs>102</Paragraphs>
  <Slides>36</Slides>
  <Notes>0</Notes>
  <HiddenSlides>0</HiddenSlides>
  <MMClips>0</MMClips>
  <ScaleCrop>false</ScaleCrop>
  <HeadingPairs>
    <vt:vector size="6" baseType="variant">
      <vt:variant>
        <vt:lpstr>גופנים בשימוש</vt:lpstr>
      </vt:variant>
      <vt:variant>
        <vt:i4>2</vt:i4>
      </vt:variant>
      <vt:variant>
        <vt:lpstr>ערכת נושא</vt:lpstr>
      </vt:variant>
      <vt:variant>
        <vt:i4>1</vt:i4>
      </vt:variant>
      <vt:variant>
        <vt:lpstr>כותרות שקופיות</vt:lpstr>
      </vt:variant>
      <vt:variant>
        <vt:i4>36</vt:i4>
      </vt:variant>
    </vt:vector>
  </HeadingPairs>
  <TitlesOfParts>
    <vt:vector size="39" baseType="lpstr">
      <vt:lpstr>Arial</vt:lpstr>
      <vt:lpstr>Times New Roman</vt:lpstr>
      <vt:lpstr>עיצוב ברירת מחדל</vt:lpstr>
      <vt:lpstr>שרבוט בשתי ידיים כאמצעי מסייע לייצוב והרגעה</vt:lpstr>
      <vt:lpstr>מטרות ההתערבות</vt:lpstr>
      <vt:lpstr>תהליך מובנה קצר ויוצר שינוי</vt:lpstr>
      <vt:lpstr>ההתערבות מעוגנת במספר הקשרים וממשיכה להיחקר ולקבל חיזוקים מגישות מגוונות בתחומי דעת שונים: 1. גישת חיפה לטיפול באמנות:  - עבודה בעמידה מול לוחות – עימות בין גוף לדף. - דפים מוצמדים לקיר ומאפשרים תנועה חופשית של הגוף ושתי הידיים. 2. שרבוט כאמצעי הבעה ראשוני ומוכר מגיל הינקות. 3. יצירה/שרבוט בשתי הידיים ביחד ולסירוגין. 4. עיגון שיווי משקל ויציבות באמצעות יצירת קו אמצע. 5. גירוי בילטראלי באמצעות תנועה וניעות עיניים. 6. הצלבה ותנועת האין סוף. 7. השפעה פיזיולוגית ורגשית של הצבע והצורה המופשטת. 8. חיזוק על ידי שיטת רביב (שיטה טיפולית נוירו קוגניטיבית). תחום הקניסיולוגיה ומוח אחד ועוד... </vt:lpstr>
      <vt:lpstr>"גישת חיפה" להכשרת מטפלים באמנות</vt:lpstr>
      <vt:lpstr>- גישת חיפה פיתחה מודל ייחודי לארגון המערך הטיפולי הכולל עקרונות של עבודה בעמידה מול לוחות מוצמדים לקירות. - מנח זה יוצר עימות פרונטלי בין הגוף לבין מרחב היצירה.  הדפים מוגשים בגדלים ובצורות קבועות וסימטריות מעלה/מטה וימין/שמאל. - מאפשרים למטופל אחיזה/הישענות על צירי סימטריה ואיזון (מבחינים היטב בציר קו האמצע). - הדפים מוצמדים אל הלוח ומאפשרים תנועה חופשית של הגוף ושל שתי הידיים באופן ספונטני או מונחה.  ( חזות, ת' ( 2014). " מרחב הדף כמרחב החיים"- "גישת חיפה" לטיפול באמצעות אמנות חזותית. בתוך: כהן אדיר (עורך), עיונים בחינוך- 40 שנה לכתב העת  346-368). חזות, ת' (2014). "גישת חיפה" לטיפול באמצעות אמנות חזותית – מתודולוגיה של תפיסה ושיטות לארגון המערך הטיפולי ולחקירה פנומנולוגית של תהליכים ותוצרים. בתוך: ב' רונן (עורך), היצירה - לב הטיפול: תיאוריות ומודלים חדשים בטיפול מבוסס אמנויות, פרי יצירתם ופיתוחם של מטפלים ישראלים (עמ' 230-192). קריית ביאליק: אח. )</vt:lpstr>
      <vt:lpstr>עבודה על דפים שונים בעמידה מול לוחות </vt:lpstr>
      <vt:lpstr>מצגת של PowerPoint‏</vt:lpstr>
      <vt:lpstr>שרבוט </vt:lpstr>
      <vt:lpstr>שרבוט </vt:lpstr>
      <vt:lpstr>שרבוט </vt:lpstr>
      <vt:lpstr>שרבוט </vt:lpstr>
      <vt:lpstr>טכניקות שרבוט מגוונות</vt:lpstr>
      <vt:lpstr>שרבוט אישי בתהליכי הערכה/ואבחון (בטנסקי ז"ל, לינור שטיינהארדט ועוד) שרבוט אישי בתהליכי יצירה והבעה</vt:lpstr>
      <vt:lpstr>ציור/יצירת דימויים בשתי ידיים</vt:lpstr>
      <vt:lpstr>יצירה ושרבוט בשתי הידיים  בו זמנית ולסירוגין</vt:lpstr>
      <vt:lpstr>שרבוט קבוצתי  יצירת קשר ותקשורת לא מילולית</vt:lpstr>
      <vt:lpstr>שרבוט קבוצתי בעמידה מול לוחות</vt:lpstr>
      <vt:lpstr>תקשורת בין תרבויות גם ללא מילים</vt:lpstr>
      <vt:lpstr>תהליך מובנה קצר יוצר שינוי מותאם לעבודה בישיבה (5 דפים מוצמדים אל השולחן) או בעמידה מול קיר (5 דפים מוצמדים ללוח) "כנס שיקום ההריסות" –הצגת ההתערבות בפני מטפלים באמנויות מחוז צפון יומיים לאחר סיום מלחמת לבנון השנייה. הערכות לקראת שנת הלימודים.</vt:lpstr>
      <vt:lpstr>פרוטוקול ההנחיות  </vt:lpstr>
      <vt:lpstr>בחירה של שני צבעים המייצגים שלווה או רוגע מתוך קופסה הכוללת 48 צבעים וגוונים</vt:lpstr>
      <vt:lpstr>תהליך   דף ראשון</vt:lpstr>
      <vt:lpstr>קו האמצע</vt:lpstr>
      <vt:lpstr>מצגת של PowerPoint‏</vt:lpstr>
      <vt:lpstr>דף שני </vt:lpstr>
      <vt:lpstr>מצגת של PowerPoint‏</vt:lpstr>
      <vt:lpstr>דף שלישי</vt:lpstr>
      <vt:lpstr>הצלבה וחציית קו האמצע</vt:lpstr>
      <vt:lpstr>מצגת של PowerPoint‏</vt:lpstr>
      <vt:lpstr>דף רביעי </vt:lpstr>
      <vt:lpstr>מצגת של PowerPoint‏</vt:lpstr>
      <vt:lpstr>דף חמישי</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שרבוט בשתי ידיים כאמצעי מסייע לייצוב והרגעה</dc:title>
  <dc:creator>owner</dc:creator>
  <cp:lastModifiedBy>user</cp:lastModifiedBy>
  <cp:revision>53</cp:revision>
  <dcterms:created xsi:type="dcterms:W3CDTF">2016-03-25T07:42:59Z</dcterms:created>
  <dcterms:modified xsi:type="dcterms:W3CDTF">2023-10-18T10:32:19Z</dcterms:modified>
</cp:coreProperties>
</file>